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</p:sldIdLst>
  <p:sldSz cx="18288000" cy="10287000"/>
  <p:notesSz cx="6858000" cy="9144000"/>
  <p:embeddedFontLst>
    <p:embeddedFont>
      <p:font typeface="Coming Soon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hildos Arabic" charset="1" panose="00000500000000000000"/>
      <p:regular r:id="rId11"/>
    </p:embeddedFont>
    <p:embeddedFont>
      <p:font typeface="Childos Arabic Bold" charset="1" panose="00000800000000000000"/>
      <p:regular r:id="rId12"/>
    </p:embeddedFont>
    <p:embeddedFont>
      <p:font typeface="Childos Arabic Light" charset="1" panose="00000400000000000000"/>
      <p:regular r:id="rId13"/>
    </p:embeddedFont>
    <p:embeddedFont>
      <p:font typeface="Childos Arabic Medium" charset="1" panose="00000600000000000000"/>
      <p:regular r:id="rId14"/>
    </p:embeddedFont>
    <p:embeddedFont>
      <p:font typeface="Childos Arabic Semi-Bold" charset="1" panose="00000700000000000000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Light" charset="1" panose="020B0306030504020204"/>
      <p:regular r:id="rId20"/>
    </p:embeddedFont>
    <p:embeddedFont>
      <p:font typeface="Open Sans Light Italics" charset="1" panose="020B0306030504020204"/>
      <p:regular r:id="rId21"/>
    </p:embeddedFont>
    <p:embeddedFont>
      <p:font typeface="Open Sans Ultra-Bold" charset="1" panose="00000000000000000000"/>
      <p:regular r:id="rId22"/>
    </p:embeddedFont>
    <p:embeddedFont>
      <p:font typeface="Open Sans Ultra-Bold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3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3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3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3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38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3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3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4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6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3705" y="1028700"/>
            <a:ext cx="13546068" cy="8183064"/>
          </a:xfrm>
          <a:custGeom>
            <a:avLst/>
            <a:gdLst/>
            <a:ahLst/>
            <a:cxnLst/>
            <a:rect r="r" b="b" t="t" l="l"/>
            <a:pathLst>
              <a:path h="8183064" w="13546068">
                <a:moveTo>
                  <a:pt x="0" y="0"/>
                </a:moveTo>
                <a:lnTo>
                  <a:pt x="13546067" y="0"/>
                </a:lnTo>
                <a:lnTo>
                  <a:pt x="13546067" y="8183064"/>
                </a:lnTo>
                <a:lnTo>
                  <a:pt x="0" y="8183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518" y="2475555"/>
            <a:ext cx="3116430" cy="7990569"/>
          </a:xfrm>
          <a:custGeom>
            <a:avLst/>
            <a:gdLst/>
            <a:ahLst/>
            <a:cxnLst/>
            <a:rect r="r" b="b" t="t" l="l"/>
            <a:pathLst>
              <a:path h="7990569" w="3116430">
                <a:moveTo>
                  <a:pt x="0" y="0"/>
                </a:moveTo>
                <a:lnTo>
                  <a:pt x="3116430" y="0"/>
                </a:lnTo>
                <a:lnTo>
                  <a:pt x="3116430" y="7990569"/>
                </a:lnTo>
                <a:lnTo>
                  <a:pt x="0" y="7990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25710">
            <a:off x="207737" y="7312126"/>
            <a:ext cx="4640301" cy="4659293"/>
          </a:xfrm>
          <a:custGeom>
            <a:avLst/>
            <a:gdLst/>
            <a:ahLst/>
            <a:cxnLst/>
            <a:rect r="r" b="b" t="t" l="l"/>
            <a:pathLst>
              <a:path h="4659293" w="4640301">
                <a:moveTo>
                  <a:pt x="4640301" y="0"/>
                </a:moveTo>
                <a:lnTo>
                  <a:pt x="0" y="0"/>
                </a:lnTo>
                <a:lnTo>
                  <a:pt x="0" y="4659293"/>
                </a:lnTo>
                <a:lnTo>
                  <a:pt x="4640301" y="4659293"/>
                </a:lnTo>
                <a:lnTo>
                  <a:pt x="464030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0696">
            <a:off x="13455111" y="7337719"/>
            <a:ext cx="4589324" cy="4608107"/>
          </a:xfrm>
          <a:custGeom>
            <a:avLst/>
            <a:gdLst/>
            <a:ahLst/>
            <a:cxnLst/>
            <a:rect r="r" b="b" t="t" l="l"/>
            <a:pathLst>
              <a:path h="4608107" w="4589324">
                <a:moveTo>
                  <a:pt x="0" y="0"/>
                </a:moveTo>
                <a:lnTo>
                  <a:pt x="4589323" y="0"/>
                </a:lnTo>
                <a:lnTo>
                  <a:pt x="4589323" y="4608106"/>
                </a:lnTo>
                <a:lnTo>
                  <a:pt x="0" y="4608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61380">
            <a:off x="15011214" y="-1057716"/>
            <a:ext cx="4944555" cy="11375510"/>
          </a:xfrm>
          <a:custGeom>
            <a:avLst/>
            <a:gdLst/>
            <a:ahLst/>
            <a:cxnLst/>
            <a:rect r="r" b="b" t="t" l="l"/>
            <a:pathLst>
              <a:path h="11375510" w="4944555">
                <a:moveTo>
                  <a:pt x="0" y="0"/>
                </a:moveTo>
                <a:lnTo>
                  <a:pt x="4944555" y="0"/>
                </a:lnTo>
                <a:lnTo>
                  <a:pt x="4944555" y="11375509"/>
                </a:lnTo>
                <a:lnTo>
                  <a:pt x="0" y="11375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078613">
            <a:off x="14172521" y="6363956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2"/>
                </a:lnTo>
                <a:lnTo>
                  <a:pt x="0" y="2355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546533">
            <a:off x="277199" y="774131"/>
            <a:ext cx="3596340" cy="2685267"/>
          </a:xfrm>
          <a:custGeom>
            <a:avLst/>
            <a:gdLst/>
            <a:ahLst/>
            <a:cxnLst/>
            <a:rect r="r" b="b" t="t" l="l"/>
            <a:pathLst>
              <a:path h="2685267" w="3596340">
                <a:moveTo>
                  <a:pt x="0" y="0"/>
                </a:moveTo>
                <a:lnTo>
                  <a:pt x="3596340" y="0"/>
                </a:lnTo>
                <a:lnTo>
                  <a:pt x="3596340" y="2685267"/>
                </a:lnTo>
                <a:lnTo>
                  <a:pt x="0" y="2685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42354" y="1225360"/>
            <a:ext cx="7668769" cy="2142143"/>
          </a:xfrm>
          <a:custGeom>
            <a:avLst/>
            <a:gdLst/>
            <a:ahLst/>
            <a:cxnLst/>
            <a:rect r="r" b="b" t="t" l="l"/>
            <a:pathLst>
              <a:path h="2142143" w="7668769">
                <a:moveTo>
                  <a:pt x="0" y="0"/>
                </a:moveTo>
                <a:lnTo>
                  <a:pt x="7668769" y="0"/>
                </a:lnTo>
                <a:lnTo>
                  <a:pt x="7668769" y="2142142"/>
                </a:lnTo>
                <a:lnTo>
                  <a:pt x="0" y="21421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944739" y="8566971"/>
            <a:ext cx="4064000" cy="635000"/>
            <a:chOff x="0" y="0"/>
            <a:chExt cx="1070354" cy="1672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519506" y="4263449"/>
            <a:ext cx="10914465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27"/>
              </a:lnSpc>
            </a:pPr>
            <a:r>
              <a:rPr lang="en-US" sz="9355">
                <a:solidFill>
                  <a:srgbClr val="494F90"/>
                </a:solidFill>
                <a:latin typeface="Childos Arabic Semi-Bold"/>
              </a:rPr>
              <a:t>PREDICTING WATER QUALITY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08165" y="1767499"/>
            <a:ext cx="3737148" cy="57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899" spc="144">
                <a:solidFill>
                  <a:srgbClr val="494F90"/>
                </a:solidFill>
                <a:latin typeface="Coming Soon"/>
              </a:rPr>
              <a:t>Presented by PinPin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51062" y="8650474"/>
            <a:ext cx="3251353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3200" spc="320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897139" y="3970279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11108453" y="0"/>
                </a:moveTo>
                <a:lnTo>
                  <a:pt x="0" y="0"/>
                </a:lnTo>
                <a:lnTo>
                  <a:pt x="0" y="8229600"/>
                </a:lnTo>
                <a:lnTo>
                  <a:pt x="11108453" y="8229600"/>
                </a:lnTo>
                <a:lnTo>
                  <a:pt x="1110845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0696">
            <a:off x="13862831" y="8216694"/>
            <a:ext cx="3276552" cy="3289962"/>
          </a:xfrm>
          <a:custGeom>
            <a:avLst/>
            <a:gdLst/>
            <a:ahLst/>
            <a:cxnLst/>
            <a:rect r="r" b="b" t="t" l="l"/>
            <a:pathLst>
              <a:path h="3289962" w="3276552">
                <a:moveTo>
                  <a:pt x="0" y="0"/>
                </a:moveTo>
                <a:lnTo>
                  <a:pt x="3276552" y="0"/>
                </a:lnTo>
                <a:lnTo>
                  <a:pt x="3276552" y="3289962"/>
                </a:lnTo>
                <a:lnTo>
                  <a:pt x="0" y="328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64358" y="757782"/>
            <a:ext cx="6858000" cy="7804362"/>
            <a:chOff x="0" y="0"/>
            <a:chExt cx="1806222" cy="20554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6222" cy="2055470"/>
            </a:xfrm>
            <a:custGeom>
              <a:avLst/>
              <a:gdLst/>
              <a:ahLst/>
              <a:cxnLst/>
              <a:rect r="r" b="b" t="t" l="l"/>
              <a:pathLst>
                <a:path h="2055470" w="1806222">
                  <a:moveTo>
                    <a:pt x="33867" y="0"/>
                  </a:moveTo>
                  <a:lnTo>
                    <a:pt x="1772356" y="0"/>
                  </a:lnTo>
                  <a:cubicBezTo>
                    <a:pt x="1791060" y="0"/>
                    <a:pt x="1806222" y="15163"/>
                    <a:pt x="1806222" y="33867"/>
                  </a:cubicBezTo>
                  <a:lnTo>
                    <a:pt x="1806222" y="2021603"/>
                  </a:lnTo>
                  <a:cubicBezTo>
                    <a:pt x="1806222" y="2030585"/>
                    <a:pt x="1802654" y="2039199"/>
                    <a:pt x="1796303" y="2045550"/>
                  </a:cubicBezTo>
                  <a:cubicBezTo>
                    <a:pt x="1789952" y="2051902"/>
                    <a:pt x="1781338" y="2055470"/>
                    <a:pt x="1772356" y="2055470"/>
                  </a:cubicBezTo>
                  <a:lnTo>
                    <a:pt x="33867" y="2055470"/>
                  </a:lnTo>
                  <a:cubicBezTo>
                    <a:pt x="24885" y="2055470"/>
                    <a:pt x="16271" y="2051902"/>
                    <a:pt x="9919" y="2045550"/>
                  </a:cubicBezTo>
                  <a:cubicBezTo>
                    <a:pt x="3568" y="2039199"/>
                    <a:pt x="0" y="2030585"/>
                    <a:pt x="0" y="2021603"/>
                  </a:cubicBezTo>
                  <a:lnTo>
                    <a:pt x="0" y="33867"/>
                  </a:lnTo>
                  <a:cubicBezTo>
                    <a:pt x="0" y="24885"/>
                    <a:pt x="3568" y="16271"/>
                    <a:pt x="9919" y="9919"/>
                  </a:cubicBezTo>
                  <a:cubicBezTo>
                    <a:pt x="16271" y="3568"/>
                    <a:pt x="24885" y="0"/>
                    <a:pt x="338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806222" cy="205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95015" y="986967"/>
            <a:ext cx="1364285" cy="1464061"/>
            <a:chOff x="0" y="0"/>
            <a:chExt cx="812800" cy="872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72244"/>
            </a:xfrm>
            <a:custGeom>
              <a:avLst/>
              <a:gdLst/>
              <a:ahLst/>
              <a:cxnLst/>
              <a:rect r="r" b="b" t="t" l="l"/>
              <a:pathLst>
                <a:path h="872244" w="812800">
                  <a:moveTo>
                    <a:pt x="406400" y="0"/>
                  </a:moveTo>
                  <a:cubicBezTo>
                    <a:pt x="181951" y="0"/>
                    <a:pt x="0" y="195258"/>
                    <a:pt x="0" y="436122"/>
                  </a:cubicBezTo>
                  <a:cubicBezTo>
                    <a:pt x="0" y="676985"/>
                    <a:pt x="181951" y="872244"/>
                    <a:pt x="406400" y="872244"/>
                  </a:cubicBezTo>
                  <a:cubicBezTo>
                    <a:pt x="630849" y="872244"/>
                    <a:pt x="812800" y="676985"/>
                    <a:pt x="812800" y="436122"/>
                  </a:cubicBezTo>
                  <a:cubicBezTo>
                    <a:pt x="812800" y="1952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1773"/>
              <a:ext cx="660400" cy="70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054156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2410288" y="0"/>
                </a:moveTo>
                <a:lnTo>
                  <a:pt x="0" y="0"/>
                </a:lnTo>
                <a:lnTo>
                  <a:pt x="0" y="6180013"/>
                </a:lnTo>
                <a:lnTo>
                  <a:pt x="2410288" y="6180013"/>
                </a:lnTo>
                <a:lnTo>
                  <a:pt x="2410288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76576" y="6529010"/>
            <a:ext cx="6433565" cy="1844567"/>
          </a:xfrm>
          <a:custGeom>
            <a:avLst/>
            <a:gdLst/>
            <a:ahLst/>
            <a:cxnLst/>
            <a:rect r="r" b="b" t="t" l="l"/>
            <a:pathLst>
              <a:path h="1844567" w="6433565">
                <a:moveTo>
                  <a:pt x="0" y="0"/>
                </a:moveTo>
                <a:lnTo>
                  <a:pt x="6433565" y="0"/>
                </a:lnTo>
                <a:lnTo>
                  <a:pt x="6433565" y="1844567"/>
                </a:lnTo>
                <a:lnTo>
                  <a:pt x="0" y="1844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31" r="0" b="-1031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96453" y="815164"/>
            <a:ext cx="6858000" cy="7804362"/>
            <a:chOff x="0" y="0"/>
            <a:chExt cx="1806222" cy="20554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06222" cy="2055470"/>
            </a:xfrm>
            <a:custGeom>
              <a:avLst/>
              <a:gdLst/>
              <a:ahLst/>
              <a:cxnLst/>
              <a:rect r="r" b="b" t="t" l="l"/>
              <a:pathLst>
                <a:path h="2055470" w="1806222">
                  <a:moveTo>
                    <a:pt x="33867" y="0"/>
                  </a:moveTo>
                  <a:lnTo>
                    <a:pt x="1772356" y="0"/>
                  </a:lnTo>
                  <a:cubicBezTo>
                    <a:pt x="1791060" y="0"/>
                    <a:pt x="1806222" y="15163"/>
                    <a:pt x="1806222" y="33867"/>
                  </a:cubicBezTo>
                  <a:lnTo>
                    <a:pt x="1806222" y="2021603"/>
                  </a:lnTo>
                  <a:cubicBezTo>
                    <a:pt x="1806222" y="2030585"/>
                    <a:pt x="1802654" y="2039199"/>
                    <a:pt x="1796303" y="2045550"/>
                  </a:cubicBezTo>
                  <a:cubicBezTo>
                    <a:pt x="1789952" y="2051902"/>
                    <a:pt x="1781338" y="2055470"/>
                    <a:pt x="1772356" y="2055470"/>
                  </a:cubicBezTo>
                  <a:lnTo>
                    <a:pt x="33867" y="2055470"/>
                  </a:lnTo>
                  <a:cubicBezTo>
                    <a:pt x="24885" y="2055470"/>
                    <a:pt x="16271" y="2051902"/>
                    <a:pt x="9919" y="2045550"/>
                  </a:cubicBezTo>
                  <a:cubicBezTo>
                    <a:pt x="3568" y="2039199"/>
                    <a:pt x="0" y="2030585"/>
                    <a:pt x="0" y="2021603"/>
                  </a:cubicBezTo>
                  <a:lnTo>
                    <a:pt x="0" y="33867"/>
                  </a:lnTo>
                  <a:cubicBezTo>
                    <a:pt x="0" y="24885"/>
                    <a:pt x="3568" y="16271"/>
                    <a:pt x="9919" y="9919"/>
                  </a:cubicBezTo>
                  <a:cubicBezTo>
                    <a:pt x="16271" y="3568"/>
                    <a:pt x="24885" y="0"/>
                    <a:pt x="338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806222" cy="205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60154" y="6529010"/>
            <a:ext cx="6330598" cy="1966481"/>
          </a:xfrm>
          <a:custGeom>
            <a:avLst/>
            <a:gdLst/>
            <a:ahLst/>
            <a:cxnLst/>
            <a:rect r="r" b="b" t="t" l="l"/>
            <a:pathLst>
              <a:path h="1966481" w="6330598">
                <a:moveTo>
                  <a:pt x="0" y="0"/>
                </a:moveTo>
                <a:lnTo>
                  <a:pt x="6330598" y="0"/>
                </a:lnTo>
                <a:lnTo>
                  <a:pt x="6330598" y="1966481"/>
                </a:lnTo>
                <a:lnTo>
                  <a:pt x="0" y="19664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828593" y="5189795"/>
            <a:ext cx="4608284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Note: </a:t>
            </a:r>
          </a:p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Split before imputing to prevent data leakage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83682" y="1318363"/>
            <a:ext cx="5419352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494F90"/>
                </a:solidFill>
                <a:latin typeface="Childos Arabic Semi-Bold"/>
              </a:rPr>
              <a:t>Missing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77849" y="2565328"/>
            <a:ext cx="2431019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NA values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62339" y="3200975"/>
            <a:ext cx="5616741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How to Handle: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drop    df.dropna(subset=)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Imputation - replace with educated guesses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mean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median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mode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67111" y="1318363"/>
            <a:ext cx="1020094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10.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15777" y="1318363"/>
            <a:ext cx="5419352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494F90"/>
                </a:solidFill>
                <a:latin typeface="Childos Arabic Semi-Bold"/>
              </a:rPr>
              <a:t>Scaling Data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70261" y="2395317"/>
            <a:ext cx="5180801" cy="76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Increasing | Decreasing values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14355" y="3200975"/>
            <a:ext cx="5616741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Methods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Standardization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the mean and divide by variance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features centered to 0 &amp; variance = 1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Normalization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 spc="89">
                <a:solidFill>
                  <a:srgbClr val="8371B4"/>
                </a:solidFill>
                <a:latin typeface="Coming Soon"/>
              </a:rPr>
              <a:t>data ranges from -1 to +1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71261" y="5189795"/>
            <a:ext cx="5908385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Note: </a:t>
            </a:r>
          </a:p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some models, scaling is IMPORTANT</a:t>
            </a:r>
          </a:p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but some doesn’t affect predictability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7570910">
            <a:off x="-806302" y="3480842"/>
            <a:ext cx="10252824" cy="8229600"/>
          </a:xfrm>
          <a:custGeom>
            <a:avLst/>
            <a:gdLst/>
            <a:ahLst/>
            <a:cxnLst/>
            <a:rect r="r" b="b" t="t" l="l"/>
            <a:pathLst>
              <a:path h="8229600" w="10252824">
                <a:moveTo>
                  <a:pt x="10252824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252824" y="0"/>
                </a:lnTo>
                <a:lnTo>
                  <a:pt x="10252824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52491" y="5564832"/>
            <a:ext cx="9907418" cy="11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7"/>
              </a:lnSpc>
              <a:spcBef>
                <a:spcPct val="0"/>
              </a:spcBef>
            </a:pPr>
            <a:r>
              <a:rPr lang="en-US" sz="7571">
                <a:solidFill>
                  <a:srgbClr val="494F90"/>
                </a:solidFill>
                <a:latin typeface="Childos Arabic Semi-Bold"/>
              </a:rPr>
              <a:t>Model Selection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766824" y="8876558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73148" y="901622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026844">
            <a:off x="6193398" y="440728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3"/>
                </a:lnTo>
                <a:lnTo>
                  <a:pt x="0" y="2355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22750">
            <a:off x="15354412" y="-1105870"/>
            <a:ext cx="3809776" cy="4630199"/>
          </a:xfrm>
          <a:custGeom>
            <a:avLst/>
            <a:gdLst/>
            <a:ahLst/>
            <a:cxnLst/>
            <a:rect r="r" b="b" t="t" l="l"/>
            <a:pathLst>
              <a:path h="4630199" w="3809776">
                <a:moveTo>
                  <a:pt x="0" y="0"/>
                </a:moveTo>
                <a:lnTo>
                  <a:pt x="3809776" y="0"/>
                </a:lnTo>
                <a:lnTo>
                  <a:pt x="3809776" y="4630199"/>
                </a:lnTo>
                <a:lnTo>
                  <a:pt x="0" y="4630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667737" y="2683534"/>
            <a:ext cx="2719331" cy="2722664"/>
            <a:chOff x="0" y="0"/>
            <a:chExt cx="871176" cy="872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1176" cy="872244"/>
            </a:xfrm>
            <a:custGeom>
              <a:avLst/>
              <a:gdLst/>
              <a:ahLst/>
              <a:cxnLst/>
              <a:rect r="r" b="b" t="t" l="l"/>
              <a:pathLst>
                <a:path h="872244" w="871176">
                  <a:moveTo>
                    <a:pt x="435588" y="0"/>
                  </a:moveTo>
                  <a:cubicBezTo>
                    <a:pt x="195019" y="0"/>
                    <a:pt x="0" y="195258"/>
                    <a:pt x="0" y="436122"/>
                  </a:cubicBezTo>
                  <a:cubicBezTo>
                    <a:pt x="0" y="676985"/>
                    <a:pt x="195019" y="872244"/>
                    <a:pt x="435588" y="872244"/>
                  </a:cubicBezTo>
                  <a:cubicBezTo>
                    <a:pt x="676156" y="872244"/>
                    <a:pt x="871176" y="676985"/>
                    <a:pt x="871176" y="436122"/>
                  </a:cubicBezTo>
                  <a:cubicBezTo>
                    <a:pt x="871176" y="195258"/>
                    <a:pt x="676156" y="0"/>
                    <a:pt x="435588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673" y="81773"/>
              <a:ext cx="707830" cy="70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139593" y="3262434"/>
            <a:ext cx="1775618" cy="167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3"/>
              </a:lnSpc>
            </a:pPr>
            <a:r>
              <a:rPr lang="en-US" sz="11843">
                <a:solidFill>
                  <a:srgbClr val="F6F3F8"/>
                </a:solidFill>
                <a:latin typeface="Childos Arabic Semi-Bold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1394" y="3212636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0" y="0"/>
                </a:moveTo>
                <a:lnTo>
                  <a:pt x="11108453" y="0"/>
                </a:lnTo>
                <a:lnTo>
                  <a:pt x="111084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81059"/>
            <a:ext cx="1364285" cy="1392468"/>
            <a:chOff x="0" y="0"/>
            <a:chExt cx="812800" cy="8295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29590"/>
            </a:xfrm>
            <a:custGeom>
              <a:avLst/>
              <a:gdLst/>
              <a:ahLst/>
              <a:cxnLst/>
              <a:rect r="r" b="b" t="t" l="l"/>
              <a:pathLst>
                <a:path h="829590" w="812800">
                  <a:moveTo>
                    <a:pt x="406400" y="0"/>
                  </a:moveTo>
                  <a:cubicBezTo>
                    <a:pt x="181951" y="0"/>
                    <a:pt x="0" y="185710"/>
                    <a:pt x="0" y="414795"/>
                  </a:cubicBezTo>
                  <a:cubicBezTo>
                    <a:pt x="0" y="643880"/>
                    <a:pt x="181951" y="829590"/>
                    <a:pt x="406400" y="829590"/>
                  </a:cubicBezTo>
                  <a:cubicBezTo>
                    <a:pt x="630849" y="829590"/>
                    <a:pt x="812800" y="643880"/>
                    <a:pt x="812800" y="414795"/>
                  </a:cubicBezTo>
                  <a:cubicBezTo>
                    <a:pt x="812800" y="1857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7774"/>
              <a:ext cx="660400" cy="67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63052" y="757782"/>
            <a:ext cx="12594695" cy="7620000"/>
            <a:chOff x="0" y="0"/>
            <a:chExt cx="3317121" cy="2006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17121" cy="2006914"/>
            </a:xfrm>
            <a:custGeom>
              <a:avLst/>
              <a:gdLst/>
              <a:ahLst/>
              <a:cxnLst/>
              <a:rect r="r" b="b" t="t" l="l"/>
              <a:pathLst>
                <a:path h="2006914" w="3317121">
                  <a:moveTo>
                    <a:pt x="18441" y="0"/>
                  </a:moveTo>
                  <a:lnTo>
                    <a:pt x="3298680" y="0"/>
                  </a:lnTo>
                  <a:cubicBezTo>
                    <a:pt x="3303571" y="0"/>
                    <a:pt x="3308262" y="1943"/>
                    <a:pt x="3311720" y="5401"/>
                  </a:cubicBezTo>
                  <a:cubicBezTo>
                    <a:pt x="3315178" y="8860"/>
                    <a:pt x="3317121" y="13550"/>
                    <a:pt x="3317121" y="18441"/>
                  </a:cubicBezTo>
                  <a:lnTo>
                    <a:pt x="3317121" y="1988473"/>
                  </a:lnTo>
                  <a:cubicBezTo>
                    <a:pt x="3317121" y="1993364"/>
                    <a:pt x="3315178" y="1998054"/>
                    <a:pt x="3311720" y="2001513"/>
                  </a:cubicBezTo>
                  <a:cubicBezTo>
                    <a:pt x="3308262" y="2004971"/>
                    <a:pt x="3303571" y="2006914"/>
                    <a:pt x="3298680" y="2006914"/>
                  </a:cubicBezTo>
                  <a:lnTo>
                    <a:pt x="18441" y="2006914"/>
                  </a:lnTo>
                  <a:cubicBezTo>
                    <a:pt x="13550" y="2006914"/>
                    <a:pt x="8860" y="2004971"/>
                    <a:pt x="5401" y="2001513"/>
                  </a:cubicBezTo>
                  <a:cubicBezTo>
                    <a:pt x="1943" y="1998054"/>
                    <a:pt x="0" y="1993364"/>
                    <a:pt x="0" y="1988473"/>
                  </a:cubicBezTo>
                  <a:lnTo>
                    <a:pt x="0" y="18441"/>
                  </a:lnTo>
                  <a:cubicBezTo>
                    <a:pt x="0" y="13550"/>
                    <a:pt x="1943" y="8860"/>
                    <a:pt x="5401" y="5401"/>
                  </a:cubicBezTo>
                  <a:cubicBezTo>
                    <a:pt x="8860" y="1943"/>
                    <a:pt x="13550" y="0"/>
                    <a:pt x="18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3317121" cy="2006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625710">
            <a:off x="758748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434324" y="1085850"/>
            <a:ext cx="5419352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5"/>
              </a:lnSpc>
            </a:pPr>
            <a:r>
              <a:rPr lang="en-US" sz="6045">
                <a:solidFill>
                  <a:srgbClr val="494F90"/>
                </a:solidFill>
                <a:latin typeface="Childos Arabic Semi-Bold"/>
              </a:rPr>
              <a:t>Scoring Methods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0796" y="1376659"/>
            <a:ext cx="1020094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12.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14577" y="2349377"/>
            <a:ext cx="2431019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Accuracy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87262" y="2837908"/>
            <a:ext cx="2885650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what is the % of correctly predicted target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529515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0" y="0"/>
                </a:moveTo>
                <a:lnTo>
                  <a:pt x="2410288" y="0"/>
                </a:lnTo>
                <a:lnTo>
                  <a:pt x="2410288" y="6180013"/>
                </a:lnTo>
                <a:lnTo>
                  <a:pt x="0" y="6180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385231" y="4139023"/>
            <a:ext cx="3517539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Balanced Accuracy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03304" y="5631811"/>
            <a:ext cx="2431019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ROC_AUC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26025" y="2349377"/>
            <a:ext cx="2431019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F1 Score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26025" y="5631811"/>
            <a:ext cx="2431019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Recall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98710" y="2837908"/>
            <a:ext cx="2885650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Harmonic mean of precision and recall,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01175" y="4650670"/>
            <a:ext cx="2885650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Mean of specificity and sensitivity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87262" y="6167053"/>
            <a:ext cx="2885650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Area Under the Receiver Operating Characteristic Curve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98710" y="6167053"/>
            <a:ext cx="2885650" cy="158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True Positive Rate</a:t>
            </a:r>
          </a:p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737373"/>
                </a:solidFill>
                <a:latin typeface="Coming Soon"/>
              </a:rPr>
              <a:t>Percentage that correctly identified TP and TN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897139" y="3970279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11108453" y="0"/>
                </a:moveTo>
                <a:lnTo>
                  <a:pt x="0" y="0"/>
                </a:lnTo>
                <a:lnTo>
                  <a:pt x="0" y="8229600"/>
                </a:lnTo>
                <a:lnTo>
                  <a:pt x="11108453" y="8229600"/>
                </a:lnTo>
                <a:lnTo>
                  <a:pt x="1110845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9416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0696">
            <a:off x="13862831" y="8216694"/>
            <a:ext cx="3276552" cy="3289962"/>
          </a:xfrm>
          <a:custGeom>
            <a:avLst/>
            <a:gdLst/>
            <a:ahLst/>
            <a:cxnLst/>
            <a:rect r="r" b="b" t="t" l="l"/>
            <a:pathLst>
              <a:path h="3289962" w="3276552">
                <a:moveTo>
                  <a:pt x="0" y="0"/>
                </a:moveTo>
                <a:lnTo>
                  <a:pt x="3276552" y="0"/>
                </a:lnTo>
                <a:lnTo>
                  <a:pt x="3276552" y="3289962"/>
                </a:lnTo>
                <a:lnTo>
                  <a:pt x="0" y="328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39524" y="743765"/>
            <a:ext cx="5400261" cy="7658100"/>
            <a:chOff x="0" y="0"/>
            <a:chExt cx="1422291" cy="20169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2291" cy="2016948"/>
            </a:xfrm>
            <a:custGeom>
              <a:avLst/>
              <a:gdLst/>
              <a:ahLst/>
              <a:cxnLst/>
              <a:rect r="r" b="b" t="t" l="l"/>
              <a:pathLst>
                <a:path h="2016948" w="1422291">
                  <a:moveTo>
                    <a:pt x="43009" y="0"/>
                  </a:moveTo>
                  <a:lnTo>
                    <a:pt x="1379282" y="0"/>
                  </a:lnTo>
                  <a:cubicBezTo>
                    <a:pt x="1403035" y="0"/>
                    <a:pt x="1422291" y="19256"/>
                    <a:pt x="1422291" y="43009"/>
                  </a:cubicBezTo>
                  <a:lnTo>
                    <a:pt x="1422291" y="1973940"/>
                  </a:lnTo>
                  <a:cubicBezTo>
                    <a:pt x="1422291" y="1985346"/>
                    <a:pt x="1417760" y="1996286"/>
                    <a:pt x="1409694" y="2004351"/>
                  </a:cubicBezTo>
                  <a:cubicBezTo>
                    <a:pt x="1401628" y="2012417"/>
                    <a:pt x="1390689" y="2016948"/>
                    <a:pt x="1379282" y="2016948"/>
                  </a:cubicBezTo>
                  <a:lnTo>
                    <a:pt x="43009" y="2016948"/>
                  </a:lnTo>
                  <a:cubicBezTo>
                    <a:pt x="19256" y="2016948"/>
                    <a:pt x="0" y="1997693"/>
                    <a:pt x="0" y="1973940"/>
                  </a:cubicBezTo>
                  <a:lnTo>
                    <a:pt x="0" y="43009"/>
                  </a:lnTo>
                  <a:cubicBezTo>
                    <a:pt x="0" y="19256"/>
                    <a:pt x="19256" y="0"/>
                    <a:pt x="430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422291" cy="2016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56054" y="984418"/>
            <a:ext cx="1364285" cy="1464061"/>
            <a:chOff x="0" y="0"/>
            <a:chExt cx="812800" cy="872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72244"/>
            </a:xfrm>
            <a:custGeom>
              <a:avLst/>
              <a:gdLst/>
              <a:ahLst/>
              <a:cxnLst/>
              <a:rect r="r" b="b" t="t" l="l"/>
              <a:pathLst>
                <a:path h="872244" w="812800">
                  <a:moveTo>
                    <a:pt x="406400" y="0"/>
                  </a:moveTo>
                  <a:cubicBezTo>
                    <a:pt x="181951" y="0"/>
                    <a:pt x="0" y="195258"/>
                    <a:pt x="0" y="436122"/>
                  </a:cubicBezTo>
                  <a:cubicBezTo>
                    <a:pt x="0" y="676985"/>
                    <a:pt x="181951" y="872244"/>
                    <a:pt x="406400" y="872244"/>
                  </a:cubicBezTo>
                  <a:cubicBezTo>
                    <a:pt x="630849" y="872244"/>
                    <a:pt x="812800" y="676985"/>
                    <a:pt x="812800" y="436122"/>
                  </a:cubicBezTo>
                  <a:cubicBezTo>
                    <a:pt x="812800" y="1952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1773"/>
              <a:ext cx="660400" cy="70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054156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2410288" y="0"/>
                </a:moveTo>
                <a:lnTo>
                  <a:pt x="0" y="0"/>
                </a:lnTo>
                <a:lnTo>
                  <a:pt x="0" y="6180013"/>
                </a:lnTo>
                <a:lnTo>
                  <a:pt x="2410288" y="6180013"/>
                </a:lnTo>
                <a:lnTo>
                  <a:pt x="2410288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02415" y="6265020"/>
            <a:ext cx="5071129" cy="1433208"/>
          </a:xfrm>
          <a:custGeom>
            <a:avLst/>
            <a:gdLst/>
            <a:ahLst/>
            <a:cxnLst/>
            <a:rect r="r" b="b" t="t" l="l"/>
            <a:pathLst>
              <a:path h="1433208" w="5071129">
                <a:moveTo>
                  <a:pt x="0" y="0"/>
                </a:moveTo>
                <a:lnTo>
                  <a:pt x="5071129" y="0"/>
                </a:lnTo>
                <a:lnTo>
                  <a:pt x="5071129" y="1433208"/>
                </a:lnTo>
                <a:lnTo>
                  <a:pt x="0" y="14332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71506" y="984418"/>
            <a:ext cx="6810939" cy="2904267"/>
          </a:xfrm>
          <a:custGeom>
            <a:avLst/>
            <a:gdLst/>
            <a:ahLst/>
            <a:cxnLst/>
            <a:rect r="r" b="b" t="t" l="l"/>
            <a:pathLst>
              <a:path h="2904267" w="6810939">
                <a:moveTo>
                  <a:pt x="0" y="0"/>
                </a:moveTo>
                <a:lnTo>
                  <a:pt x="6810939" y="0"/>
                </a:lnTo>
                <a:lnTo>
                  <a:pt x="6810939" y="2904267"/>
                </a:lnTo>
                <a:lnTo>
                  <a:pt x="0" y="2904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B7B1EC"/>
            </a:solidFill>
            <a:prstDash val="sysDot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271506" y="4046941"/>
            <a:ext cx="6787018" cy="4352376"/>
          </a:xfrm>
          <a:custGeom>
            <a:avLst/>
            <a:gdLst/>
            <a:ahLst/>
            <a:cxnLst/>
            <a:rect r="r" b="b" t="t" l="l"/>
            <a:pathLst>
              <a:path h="4352376" w="6787018">
                <a:moveTo>
                  <a:pt x="0" y="0"/>
                </a:moveTo>
                <a:lnTo>
                  <a:pt x="6787018" y="0"/>
                </a:lnTo>
                <a:lnTo>
                  <a:pt x="6787018" y="4352376"/>
                </a:lnTo>
                <a:lnTo>
                  <a:pt x="0" y="43523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B7B1EC"/>
            </a:solidFill>
            <a:prstDash val="sysDot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602415" y="4216133"/>
            <a:ext cx="5071129" cy="1206831"/>
          </a:xfrm>
          <a:custGeom>
            <a:avLst/>
            <a:gdLst/>
            <a:ahLst/>
            <a:cxnLst/>
            <a:rect r="r" b="b" t="t" l="l"/>
            <a:pathLst>
              <a:path h="1206831" w="5071129">
                <a:moveTo>
                  <a:pt x="0" y="0"/>
                </a:moveTo>
                <a:lnTo>
                  <a:pt x="5071129" y="0"/>
                </a:lnTo>
                <a:lnTo>
                  <a:pt x="5071129" y="1206831"/>
                </a:lnTo>
                <a:lnTo>
                  <a:pt x="0" y="1206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429978" y="1088399"/>
            <a:ext cx="5419352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494F90"/>
                </a:solidFill>
                <a:latin typeface="Childos Arabic Semi-Bold"/>
              </a:rPr>
              <a:t>Model building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01123" y="2061117"/>
            <a:ext cx="3077063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Choosing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81126" y="2676471"/>
            <a:ext cx="4917058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We Create a function to repeat the steps for all the Models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04337" y="1315815"/>
            <a:ext cx="1067719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13.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39237" y="8117377"/>
            <a:ext cx="4917058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599" spc="79">
                <a:solidFill>
                  <a:srgbClr val="737373"/>
                </a:solidFill>
                <a:latin typeface="Coming Soon"/>
              </a:rPr>
              <a:t>GradientBoosting has the best learning curve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81126" y="3822010"/>
            <a:ext cx="4917058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Baseline Model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16273" y="5836414"/>
            <a:ext cx="4917058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Overall Model Status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5737" y="2743275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0" y="0"/>
                </a:moveTo>
                <a:lnTo>
                  <a:pt x="11108453" y="0"/>
                </a:lnTo>
                <a:lnTo>
                  <a:pt x="111084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4654" y="179502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81059"/>
            <a:ext cx="1364285" cy="1392468"/>
            <a:chOff x="0" y="0"/>
            <a:chExt cx="812800" cy="8295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29590"/>
            </a:xfrm>
            <a:custGeom>
              <a:avLst/>
              <a:gdLst/>
              <a:ahLst/>
              <a:cxnLst/>
              <a:rect r="r" b="b" t="t" l="l"/>
              <a:pathLst>
                <a:path h="829590" w="812800">
                  <a:moveTo>
                    <a:pt x="406400" y="0"/>
                  </a:moveTo>
                  <a:cubicBezTo>
                    <a:pt x="181951" y="0"/>
                    <a:pt x="0" y="185710"/>
                    <a:pt x="0" y="414795"/>
                  </a:cubicBezTo>
                  <a:cubicBezTo>
                    <a:pt x="0" y="643880"/>
                    <a:pt x="181951" y="829590"/>
                    <a:pt x="406400" y="829590"/>
                  </a:cubicBezTo>
                  <a:cubicBezTo>
                    <a:pt x="630849" y="829590"/>
                    <a:pt x="812800" y="643880"/>
                    <a:pt x="812800" y="414795"/>
                  </a:cubicBezTo>
                  <a:cubicBezTo>
                    <a:pt x="812800" y="1857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7774"/>
              <a:ext cx="660400" cy="67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63052" y="757782"/>
            <a:ext cx="6858000" cy="7620000"/>
            <a:chOff x="0" y="0"/>
            <a:chExt cx="1806222" cy="2006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6222" cy="2006914"/>
            </a:xfrm>
            <a:custGeom>
              <a:avLst/>
              <a:gdLst/>
              <a:ahLst/>
              <a:cxnLst/>
              <a:rect r="r" b="b" t="t" l="l"/>
              <a:pathLst>
                <a:path h="2006914" w="1806222">
                  <a:moveTo>
                    <a:pt x="33867" y="0"/>
                  </a:moveTo>
                  <a:lnTo>
                    <a:pt x="1772356" y="0"/>
                  </a:lnTo>
                  <a:cubicBezTo>
                    <a:pt x="1791060" y="0"/>
                    <a:pt x="1806222" y="15163"/>
                    <a:pt x="1806222" y="33867"/>
                  </a:cubicBezTo>
                  <a:lnTo>
                    <a:pt x="1806222" y="1973047"/>
                  </a:lnTo>
                  <a:cubicBezTo>
                    <a:pt x="1806222" y="1982029"/>
                    <a:pt x="1802654" y="1990643"/>
                    <a:pt x="1796303" y="1996994"/>
                  </a:cubicBezTo>
                  <a:cubicBezTo>
                    <a:pt x="1789952" y="2003346"/>
                    <a:pt x="1781338" y="2006914"/>
                    <a:pt x="1772356" y="2006914"/>
                  </a:cubicBezTo>
                  <a:lnTo>
                    <a:pt x="33867" y="2006914"/>
                  </a:lnTo>
                  <a:cubicBezTo>
                    <a:pt x="24885" y="2006914"/>
                    <a:pt x="16271" y="2003346"/>
                    <a:pt x="9919" y="1996994"/>
                  </a:cubicBezTo>
                  <a:cubicBezTo>
                    <a:pt x="3568" y="1990643"/>
                    <a:pt x="0" y="1982029"/>
                    <a:pt x="0" y="1973047"/>
                  </a:cubicBezTo>
                  <a:lnTo>
                    <a:pt x="0" y="33867"/>
                  </a:lnTo>
                  <a:cubicBezTo>
                    <a:pt x="0" y="24885"/>
                    <a:pt x="3568" y="16271"/>
                    <a:pt x="9919" y="9919"/>
                  </a:cubicBezTo>
                  <a:cubicBezTo>
                    <a:pt x="16271" y="3568"/>
                    <a:pt x="24885" y="0"/>
                    <a:pt x="338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806222" cy="2006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625710">
            <a:off x="758748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529515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0" y="0"/>
                </a:moveTo>
                <a:lnTo>
                  <a:pt x="2410288" y="0"/>
                </a:lnTo>
                <a:lnTo>
                  <a:pt x="2410288" y="6180013"/>
                </a:lnTo>
                <a:lnTo>
                  <a:pt x="0" y="6180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09861" y="1361706"/>
            <a:ext cx="3939396" cy="2993320"/>
          </a:xfrm>
          <a:custGeom>
            <a:avLst/>
            <a:gdLst/>
            <a:ahLst/>
            <a:cxnLst/>
            <a:rect r="r" b="b" t="t" l="l"/>
            <a:pathLst>
              <a:path h="2993320" w="3939396">
                <a:moveTo>
                  <a:pt x="0" y="0"/>
                </a:moveTo>
                <a:lnTo>
                  <a:pt x="3939396" y="0"/>
                </a:lnTo>
                <a:lnTo>
                  <a:pt x="3939396" y="2993320"/>
                </a:lnTo>
                <a:lnTo>
                  <a:pt x="0" y="29933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809861" y="5038725"/>
            <a:ext cx="3890401" cy="3317079"/>
          </a:xfrm>
          <a:custGeom>
            <a:avLst/>
            <a:gdLst/>
            <a:ahLst/>
            <a:cxnLst/>
            <a:rect r="r" b="b" t="t" l="l"/>
            <a:pathLst>
              <a:path h="3317079" w="3890401">
                <a:moveTo>
                  <a:pt x="0" y="0"/>
                </a:moveTo>
                <a:lnTo>
                  <a:pt x="3890402" y="0"/>
                </a:lnTo>
                <a:lnTo>
                  <a:pt x="3890402" y="3317079"/>
                </a:lnTo>
                <a:lnTo>
                  <a:pt x="0" y="3317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26522" y="1361706"/>
            <a:ext cx="3683339" cy="2993320"/>
          </a:xfrm>
          <a:custGeom>
            <a:avLst/>
            <a:gdLst/>
            <a:ahLst/>
            <a:cxnLst/>
            <a:rect r="r" b="b" t="t" l="l"/>
            <a:pathLst>
              <a:path h="2993320" w="3683339">
                <a:moveTo>
                  <a:pt x="0" y="0"/>
                </a:moveTo>
                <a:lnTo>
                  <a:pt x="3683339" y="0"/>
                </a:lnTo>
                <a:lnTo>
                  <a:pt x="3683339" y="2993320"/>
                </a:lnTo>
                <a:lnTo>
                  <a:pt x="0" y="29933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26522" y="5038725"/>
            <a:ext cx="3777994" cy="3317079"/>
          </a:xfrm>
          <a:custGeom>
            <a:avLst/>
            <a:gdLst/>
            <a:ahLst/>
            <a:cxnLst/>
            <a:rect r="r" b="b" t="t" l="l"/>
            <a:pathLst>
              <a:path h="3317079" w="3777994">
                <a:moveTo>
                  <a:pt x="0" y="0"/>
                </a:moveTo>
                <a:lnTo>
                  <a:pt x="3777995" y="0"/>
                </a:lnTo>
                <a:lnTo>
                  <a:pt x="3777995" y="3317079"/>
                </a:lnTo>
                <a:lnTo>
                  <a:pt x="0" y="3317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63321" y="4355026"/>
            <a:ext cx="4512481" cy="3912921"/>
          </a:xfrm>
          <a:custGeom>
            <a:avLst/>
            <a:gdLst/>
            <a:ahLst/>
            <a:cxnLst/>
            <a:rect r="r" b="b" t="t" l="l"/>
            <a:pathLst>
              <a:path h="3912921" w="4512481">
                <a:moveTo>
                  <a:pt x="0" y="0"/>
                </a:moveTo>
                <a:lnTo>
                  <a:pt x="4512481" y="0"/>
                </a:lnTo>
                <a:lnTo>
                  <a:pt x="4512481" y="3912921"/>
                </a:lnTo>
                <a:lnTo>
                  <a:pt x="0" y="39129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09885" y="1138209"/>
            <a:ext cx="5419352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494F90"/>
                </a:solidFill>
                <a:latin typeface="Childos Arabic Semi-Bold"/>
              </a:rPr>
              <a:t>Choosing Model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0796" y="1376659"/>
            <a:ext cx="1020094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14.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25487" y="2587827"/>
            <a:ext cx="3988150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GradientBoosting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87777" y="4631620"/>
            <a:ext cx="491705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120">
                <a:solidFill>
                  <a:srgbClr val="737373"/>
                </a:solidFill>
                <a:latin typeface="Coming Soon"/>
              </a:rPr>
              <a:t>Confusion Matrics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61033" y="3150604"/>
            <a:ext cx="4917058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It uses an Ensemble of weak prediction models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87777" y="868024"/>
            <a:ext cx="491705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120">
                <a:solidFill>
                  <a:srgbClr val="737373"/>
                </a:solidFill>
                <a:latin typeface="Coming Soon"/>
              </a:rPr>
              <a:t>Learning Curve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897139" y="2960664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11108453" y="0"/>
                </a:moveTo>
                <a:lnTo>
                  <a:pt x="0" y="0"/>
                </a:lnTo>
                <a:lnTo>
                  <a:pt x="0" y="8229600"/>
                </a:lnTo>
                <a:lnTo>
                  <a:pt x="11108453" y="8229600"/>
                </a:lnTo>
                <a:lnTo>
                  <a:pt x="1110845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0696">
            <a:off x="13862831" y="8216694"/>
            <a:ext cx="3276552" cy="3289962"/>
          </a:xfrm>
          <a:custGeom>
            <a:avLst/>
            <a:gdLst/>
            <a:ahLst/>
            <a:cxnLst/>
            <a:rect r="r" b="b" t="t" l="l"/>
            <a:pathLst>
              <a:path h="3289962" w="3276552">
                <a:moveTo>
                  <a:pt x="0" y="0"/>
                </a:moveTo>
                <a:lnTo>
                  <a:pt x="3276552" y="0"/>
                </a:lnTo>
                <a:lnTo>
                  <a:pt x="3276552" y="3289962"/>
                </a:lnTo>
                <a:lnTo>
                  <a:pt x="0" y="328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2864" y="757782"/>
            <a:ext cx="13301870" cy="7658100"/>
            <a:chOff x="0" y="0"/>
            <a:chExt cx="3503373" cy="20169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3373" cy="2016948"/>
            </a:xfrm>
            <a:custGeom>
              <a:avLst/>
              <a:gdLst/>
              <a:ahLst/>
              <a:cxnLst/>
              <a:rect r="r" b="b" t="t" l="l"/>
              <a:pathLst>
                <a:path h="2016948" w="3503373">
                  <a:moveTo>
                    <a:pt x="17461" y="0"/>
                  </a:moveTo>
                  <a:lnTo>
                    <a:pt x="3485912" y="0"/>
                  </a:lnTo>
                  <a:cubicBezTo>
                    <a:pt x="3490543" y="0"/>
                    <a:pt x="3494984" y="1840"/>
                    <a:pt x="3498259" y="5114"/>
                  </a:cubicBezTo>
                  <a:cubicBezTo>
                    <a:pt x="3501534" y="8389"/>
                    <a:pt x="3503373" y="12830"/>
                    <a:pt x="3503373" y="17461"/>
                  </a:cubicBezTo>
                  <a:lnTo>
                    <a:pt x="3503373" y="1999488"/>
                  </a:lnTo>
                  <a:cubicBezTo>
                    <a:pt x="3503373" y="2009131"/>
                    <a:pt x="3495556" y="2016948"/>
                    <a:pt x="3485912" y="2016948"/>
                  </a:cubicBezTo>
                  <a:lnTo>
                    <a:pt x="17461" y="2016948"/>
                  </a:lnTo>
                  <a:cubicBezTo>
                    <a:pt x="7817" y="2016948"/>
                    <a:pt x="0" y="2009131"/>
                    <a:pt x="0" y="1999488"/>
                  </a:cubicBezTo>
                  <a:lnTo>
                    <a:pt x="0" y="17461"/>
                  </a:lnTo>
                  <a:cubicBezTo>
                    <a:pt x="0" y="7817"/>
                    <a:pt x="7817" y="0"/>
                    <a:pt x="174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503373" cy="2016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95015" y="986967"/>
            <a:ext cx="1364285" cy="1464061"/>
            <a:chOff x="0" y="0"/>
            <a:chExt cx="812800" cy="872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72244"/>
            </a:xfrm>
            <a:custGeom>
              <a:avLst/>
              <a:gdLst/>
              <a:ahLst/>
              <a:cxnLst/>
              <a:rect r="r" b="b" t="t" l="l"/>
              <a:pathLst>
                <a:path h="872244" w="812800">
                  <a:moveTo>
                    <a:pt x="406400" y="0"/>
                  </a:moveTo>
                  <a:cubicBezTo>
                    <a:pt x="181951" y="0"/>
                    <a:pt x="0" y="195258"/>
                    <a:pt x="0" y="436122"/>
                  </a:cubicBezTo>
                  <a:cubicBezTo>
                    <a:pt x="0" y="676985"/>
                    <a:pt x="181951" y="872244"/>
                    <a:pt x="406400" y="872244"/>
                  </a:cubicBezTo>
                  <a:cubicBezTo>
                    <a:pt x="630849" y="872244"/>
                    <a:pt x="812800" y="676985"/>
                    <a:pt x="812800" y="436122"/>
                  </a:cubicBezTo>
                  <a:cubicBezTo>
                    <a:pt x="812800" y="1952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1773"/>
              <a:ext cx="660400" cy="70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054156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2410288" y="0"/>
                </a:moveTo>
                <a:lnTo>
                  <a:pt x="0" y="0"/>
                </a:lnTo>
                <a:lnTo>
                  <a:pt x="0" y="6180013"/>
                </a:lnTo>
                <a:lnTo>
                  <a:pt x="2410288" y="6180013"/>
                </a:lnTo>
                <a:lnTo>
                  <a:pt x="2410288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75689" y="4409701"/>
            <a:ext cx="4960532" cy="3435939"/>
          </a:xfrm>
          <a:custGeom>
            <a:avLst/>
            <a:gdLst/>
            <a:ahLst/>
            <a:cxnLst/>
            <a:rect r="r" b="b" t="t" l="l"/>
            <a:pathLst>
              <a:path h="3435939" w="4960532">
                <a:moveTo>
                  <a:pt x="0" y="0"/>
                </a:moveTo>
                <a:lnTo>
                  <a:pt x="4960532" y="0"/>
                </a:lnTo>
                <a:lnTo>
                  <a:pt x="4960532" y="3435939"/>
                </a:lnTo>
                <a:lnTo>
                  <a:pt x="0" y="3435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09467" y="4717345"/>
            <a:ext cx="6263981" cy="2689306"/>
          </a:xfrm>
          <a:custGeom>
            <a:avLst/>
            <a:gdLst/>
            <a:ahLst/>
            <a:cxnLst/>
            <a:rect r="r" b="b" t="t" l="l"/>
            <a:pathLst>
              <a:path h="2689306" w="6263981">
                <a:moveTo>
                  <a:pt x="0" y="0"/>
                </a:moveTo>
                <a:lnTo>
                  <a:pt x="6263981" y="0"/>
                </a:lnTo>
                <a:lnTo>
                  <a:pt x="6263981" y="2689307"/>
                </a:lnTo>
                <a:lnTo>
                  <a:pt x="0" y="2689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34711" y="2805216"/>
            <a:ext cx="5929437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K-folds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19163" y="3350143"/>
            <a:ext cx="4917058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splitting into k-subsets</a:t>
            </a:r>
          </a:p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Validate for k-times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54156" y="1318363"/>
            <a:ext cx="1020094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15.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34711" y="1241353"/>
            <a:ext cx="838419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  <a:spcBef>
                <a:spcPct val="0"/>
              </a:spcBef>
            </a:pPr>
            <a:r>
              <a:rPr lang="en-US" sz="6000">
                <a:solidFill>
                  <a:srgbClr val="494F90"/>
                </a:solidFill>
                <a:latin typeface="Childos Arabic Bold"/>
              </a:rPr>
              <a:t>Cross Validation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94770" y="2805216"/>
            <a:ext cx="6093375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Leave-one-out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82928" y="3350143"/>
            <a:ext cx="4917058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same thing as K-folds but it splits it into 1row (test) rest (train)</a:t>
            </a:r>
          </a:p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Very time consuming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7570910">
            <a:off x="-806302" y="3480842"/>
            <a:ext cx="10252824" cy="8229600"/>
          </a:xfrm>
          <a:custGeom>
            <a:avLst/>
            <a:gdLst/>
            <a:ahLst/>
            <a:cxnLst/>
            <a:rect r="r" b="b" t="t" l="l"/>
            <a:pathLst>
              <a:path h="8229600" w="10252824">
                <a:moveTo>
                  <a:pt x="10252824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252824" y="0"/>
                </a:lnTo>
                <a:lnTo>
                  <a:pt x="10252824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52491" y="5564832"/>
            <a:ext cx="9907418" cy="11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7"/>
              </a:lnSpc>
              <a:spcBef>
                <a:spcPct val="0"/>
              </a:spcBef>
            </a:pPr>
            <a:r>
              <a:rPr lang="en-US" sz="7571">
                <a:solidFill>
                  <a:srgbClr val="494F90"/>
                </a:solidFill>
                <a:latin typeface="Childos Arabic Semi-Bold"/>
              </a:rPr>
              <a:t>Model Improvement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766824" y="8876558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73148" y="901622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026844">
            <a:off x="6193398" y="440728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3"/>
                </a:lnTo>
                <a:lnTo>
                  <a:pt x="0" y="2355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22750">
            <a:off x="15354412" y="-1105870"/>
            <a:ext cx="3809776" cy="4630199"/>
          </a:xfrm>
          <a:custGeom>
            <a:avLst/>
            <a:gdLst/>
            <a:ahLst/>
            <a:cxnLst/>
            <a:rect r="r" b="b" t="t" l="l"/>
            <a:pathLst>
              <a:path h="4630199" w="3809776">
                <a:moveTo>
                  <a:pt x="0" y="0"/>
                </a:moveTo>
                <a:lnTo>
                  <a:pt x="3809776" y="0"/>
                </a:lnTo>
                <a:lnTo>
                  <a:pt x="3809776" y="4630199"/>
                </a:lnTo>
                <a:lnTo>
                  <a:pt x="0" y="4630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667737" y="2683534"/>
            <a:ext cx="2719331" cy="2722664"/>
            <a:chOff x="0" y="0"/>
            <a:chExt cx="871176" cy="872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1176" cy="872244"/>
            </a:xfrm>
            <a:custGeom>
              <a:avLst/>
              <a:gdLst/>
              <a:ahLst/>
              <a:cxnLst/>
              <a:rect r="r" b="b" t="t" l="l"/>
              <a:pathLst>
                <a:path h="872244" w="871176">
                  <a:moveTo>
                    <a:pt x="435588" y="0"/>
                  </a:moveTo>
                  <a:cubicBezTo>
                    <a:pt x="195019" y="0"/>
                    <a:pt x="0" y="195258"/>
                    <a:pt x="0" y="436122"/>
                  </a:cubicBezTo>
                  <a:cubicBezTo>
                    <a:pt x="0" y="676985"/>
                    <a:pt x="195019" y="872244"/>
                    <a:pt x="435588" y="872244"/>
                  </a:cubicBezTo>
                  <a:cubicBezTo>
                    <a:pt x="676156" y="872244"/>
                    <a:pt x="871176" y="676985"/>
                    <a:pt x="871176" y="436122"/>
                  </a:cubicBezTo>
                  <a:cubicBezTo>
                    <a:pt x="871176" y="195258"/>
                    <a:pt x="676156" y="0"/>
                    <a:pt x="435588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673" y="81773"/>
              <a:ext cx="707830" cy="70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139593" y="3262434"/>
            <a:ext cx="1775618" cy="167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3"/>
              </a:lnSpc>
            </a:pPr>
            <a:r>
              <a:rPr lang="en-US" sz="11843">
                <a:solidFill>
                  <a:srgbClr val="F6F3F8"/>
                </a:solidFill>
                <a:latin typeface="Childos Arabic Semi-Bold"/>
              </a:rPr>
              <a:t>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225" y="422777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6"/>
                </a:lnTo>
                <a:lnTo>
                  <a:pt x="0" y="9441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88809" y="8966123"/>
            <a:ext cx="4064000" cy="635000"/>
            <a:chOff x="0" y="0"/>
            <a:chExt cx="1070354" cy="1672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09140" y="1398129"/>
            <a:ext cx="8689264" cy="7106356"/>
            <a:chOff x="0" y="0"/>
            <a:chExt cx="2288530" cy="1871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8530" cy="1871633"/>
            </a:xfrm>
            <a:custGeom>
              <a:avLst/>
              <a:gdLst/>
              <a:ahLst/>
              <a:cxnLst/>
              <a:rect r="r" b="b" t="t" l="l"/>
              <a:pathLst>
                <a:path h="1871633" w="2288530">
                  <a:moveTo>
                    <a:pt x="26729" y="0"/>
                  </a:moveTo>
                  <a:lnTo>
                    <a:pt x="2261801" y="0"/>
                  </a:lnTo>
                  <a:cubicBezTo>
                    <a:pt x="2268890" y="0"/>
                    <a:pt x="2275689" y="2816"/>
                    <a:pt x="2280702" y="7829"/>
                  </a:cubicBezTo>
                  <a:cubicBezTo>
                    <a:pt x="2285714" y="12842"/>
                    <a:pt x="2288530" y="19640"/>
                    <a:pt x="2288530" y="26729"/>
                  </a:cubicBezTo>
                  <a:lnTo>
                    <a:pt x="2288530" y="1844904"/>
                  </a:lnTo>
                  <a:cubicBezTo>
                    <a:pt x="2288530" y="1851993"/>
                    <a:pt x="2285714" y="1858791"/>
                    <a:pt x="2280702" y="1863804"/>
                  </a:cubicBezTo>
                  <a:cubicBezTo>
                    <a:pt x="2275689" y="1868817"/>
                    <a:pt x="2268890" y="1871633"/>
                    <a:pt x="2261801" y="1871633"/>
                  </a:cubicBezTo>
                  <a:lnTo>
                    <a:pt x="26729" y="1871633"/>
                  </a:lnTo>
                  <a:cubicBezTo>
                    <a:pt x="19640" y="1871633"/>
                    <a:pt x="12842" y="1868817"/>
                    <a:pt x="7829" y="1863804"/>
                  </a:cubicBezTo>
                  <a:cubicBezTo>
                    <a:pt x="2816" y="1858791"/>
                    <a:pt x="0" y="1851993"/>
                    <a:pt x="0" y="1844904"/>
                  </a:cubicBezTo>
                  <a:lnTo>
                    <a:pt x="0" y="26729"/>
                  </a:lnTo>
                  <a:cubicBezTo>
                    <a:pt x="0" y="19640"/>
                    <a:pt x="2816" y="12842"/>
                    <a:pt x="7829" y="7829"/>
                  </a:cubicBezTo>
                  <a:cubicBezTo>
                    <a:pt x="12842" y="2816"/>
                    <a:pt x="19640" y="0"/>
                    <a:pt x="267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2288530" cy="1871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2268653">
            <a:off x="-1261422" y="7552332"/>
            <a:ext cx="3522734" cy="4945120"/>
          </a:xfrm>
          <a:custGeom>
            <a:avLst/>
            <a:gdLst/>
            <a:ahLst/>
            <a:cxnLst/>
            <a:rect r="r" b="b" t="t" l="l"/>
            <a:pathLst>
              <a:path h="4945120" w="3522734">
                <a:moveTo>
                  <a:pt x="3522734" y="0"/>
                </a:moveTo>
                <a:lnTo>
                  <a:pt x="0" y="0"/>
                </a:lnTo>
                <a:lnTo>
                  <a:pt x="0" y="4945120"/>
                </a:lnTo>
                <a:lnTo>
                  <a:pt x="3522734" y="4945120"/>
                </a:lnTo>
                <a:lnTo>
                  <a:pt x="352273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81888" y="882058"/>
            <a:ext cx="1364285" cy="1380553"/>
            <a:chOff x="0" y="0"/>
            <a:chExt cx="812800" cy="8224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22492"/>
            </a:xfrm>
            <a:custGeom>
              <a:avLst/>
              <a:gdLst/>
              <a:ahLst/>
              <a:cxnLst/>
              <a:rect r="r" b="b" t="t" l="l"/>
              <a:pathLst>
                <a:path h="822492" w="812800">
                  <a:moveTo>
                    <a:pt x="406400" y="0"/>
                  </a:moveTo>
                  <a:cubicBezTo>
                    <a:pt x="181951" y="0"/>
                    <a:pt x="0" y="184121"/>
                    <a:pt x="0" y="411246"/>
                  </a:cubicBezTo>
                  <a:cubicBezTo>
                    <a:pt x="0" y="638371"/>
                    <a:pt x="181951" y="822492"/>
                    <a:pt x="406400" y="822492"/>
                  </a:cubicBezTo>
                  <a:cubicBezTo>
                    <a:pt x="630849" y="822492"/>
                    <a:pt x="812800" y="638371"/>
                    <a:pt x="812800" y="411246"/>
                  </a:cubicBezTo>
                  <a:cubicBezTo>
                    <a:pt x="812800" y="18412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7109"/>
              <a:ext cx="660400" cy="668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454481">
            <a:off x="15021830" y="7730261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0" y="0"/>
                </a:moveTo>
                <a:lnTo>
                  <a:pt x="3607581" y="0"/>
                </a:lnTo>
                <a:lnTo>
                  <a:pt x="3607581" y="3622346"/>
                </a:lnTo>
                <a:lnTo>
                  <a:pt x="0" y="3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454481">
            <a:off x="11546071" y="7789950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501863">
            <a:off x="11826274" y="1603241"/>
            <a:ext cx="7100769" cy="6296015"/>
          </a:xfrm>
          <a:custGeom>
            <a:avLst/>
            <a:gdLst/>
            <a:ahLst/>
            <a:cxnLst/>
            <a:rect r="r" b="b" t="t" l="l"/>
            <a:pathLst>
              <a:path h="6296015" w="7100769">
                <a:moveTo>
                  <a:pt x="0" y="0"/>
                </a:moveTo>
                <a:lnTo>
                  <a:pt x="7100769" y="0"/>
                </a:lnTo>
                <a:lnTo>
                  <a:pt x="7100769" y="6296015"/>
                </a:lnTo>
                <a:lnTo>
                  <a:pt x="0" y="6296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95133" y="9105792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2193" y="1171701"/>
            <a:ext cx="903674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17.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3099139">
            <a:off x="10670584" y="394654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2"/>
                </a:lnTo>
                <a:lnTo>
                  <a:pt x="0" y="2355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47429" y="1832939"/>
            <a:ext cx="7412687" cy="83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305">
                <a:solidFill>
                  <a:srgbClr val="494F90"/>
                </a:solidFill>
                <a:latin typeface="Childos Arabic Semi-Bold"/>
              </a:rPr>
              <a:t>Ways to Improve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29289" y="3266734"/>
            <a:ext cx="5603723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1. Hyperparameter Tuning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80302" y="3778080"/>
            <a:ext cx="5263698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Tuning the default parameters of the model to best fit the data given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329289" y="5472964"/>
            <a:ext cx="6365723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2. Ensemble Methods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80302" y="5964861"/>
            <a:ext cx="5263698" cy="19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combining multiple models instead of using a single model. 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Bagging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Boosting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Stacking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897139" y="2960664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11108453" y="0"/>
                </a:moveTo>
                <a:lnTo>
                  <a:pt x="0" y="0"/>
                </a:lnTo>
                <a:lnTo>
                  <a:pt x="0" y="8229600"/>
                </a:lnTo>
                <a:lnTo>
                  <a:pt x="11108453" y="8229600"/>
                </a:lnTo>
                <a:lnTo>
                  <a:pt x="1110845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0696">
            <a:off x="13862831" y="8216694"/>
            <a:ext cx="3276552" cy="3289962"/>
          </a:xfrm>
          <a:custGeom>
            <a:avLst/>
            <a:gdLst/>
            <a:ahLst/>
            <a:cxnLst/>
            <a:rect r="r" b="b" t="t" l="l"/>
            <a:pathLst>
              <a:path h="3289962" w="3276552">
                <a:moveTo>
                  <a:pt x="0" y="0"/>
                </a:moveTo>
                <a:lnTo>
                  <a:pt x="3276552" y="0"/>
                </a:lnTo>
                <a:lnTo>
                  <a:pt x="3276552" y="3289962"/>
                </a:lnTo>
                <a:lnTo>
                  <a:pt x="0" y="328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20489" y="757782"/>
            <a:ext cx="13301870" cy="7658100"/>
            <a:chOff x="0" y="0"/>
            <a:chExt cx="3503373" cy="20169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3373" cy="2016948"/>
            </a:xfrm>
            <a:custGeom>
              <a:avLst/>
              <a:gdLst/>
              <a:ahLst/>
              <a:cxnLst/>
              <a:rect r="r" b="b" t="t" l="l"/>
              <a:pathLst>
                <a:path h="2016948" w="3503373">
                  <a:moveTo>
                    <a:pt x="17461" y="0"/>
                  </a:moveTo>
                  <a:lnTo>
                    <a:pt x="3485912" y="0"/>
                  </a:lnTo>
                  <a:cubicBezTo>
                    <a:pt x="3490543" y="0"/>
                    <a:pt x="3494984" y="1840"/>
                    <a:pt x="3498259" y="5114"/>
                  </a:cubicBezTo>
                  <a:cubicBezTo>
                    <a:pt x="3501534" y="8389"/>
                    <a:pt x="3503373" y="12830"/>
                    <a:pt x="3503373" y="17461"/>
                  </a:cubicBezTo>
                  <a:lnTo>
                    <a:pt x="3503373" y="1999488"/>
                  </a:lnTo>
                  <a:cubicBezTo>
                    <a:pt x="3503373" y="2009131"/>
                    <a:pt x="3495556" y="2016948"/>
                    <a:pt x="3485912" y="2016948"/>
                  </a:cubicBezTo>
                  <a:lnTo>
                    <a:pt x="17461" y="2016948"/>
                  </a:lnTo>
                  <a:cubicBezTo>
                    <a:pt x="7817" y="2016948"/>
                    <a:pt x="0" y="2009131"/>
                    <a:pt x="0" y="1999488"/>
                  </a:cubicBezTo>
                  <a:lnTo>
                    <a:pt x="0" y="17461"/>
                  </a:lnTo>
                  <a:cubicBezTo>
                    <a:pt x="0" y="7817"/>
                    <a:pt x="7817" y="0"/>
                    <a:pt x="174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503373" cy="2016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95015" y="986967"/>
            <a:ext cx="1364285" cy="1464061"/>
            <a:chOff x="0" y="0"/>
            <a:chExt cx="812800" cy="872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72244"/>
            </a:xfrm>
            <a:custGeom>
              <a:avLst/>
              <a:gdLst/>
              <a:ahLst/>
              <a:cxnLst/>
              <a:rect r="r" b="b" t="t" l="l"/>
              <a:pathLst>
                <a:path h="872244" w="812800">
                  <a:moveTo>
                    <a:pt x="406400" y="0"/>
                  </a:moveTo>
                  <a:cubicBezTo>
                    <a:pt x="181951" y="0"/>
                    <a:pt x="0" y="195258"/>
                    <a:pt x="0" y="436122"/>
                  </a:cubicBezTo>
                  <a:cubicBezTo>
                    <a:pt x="0" y="676985"/>
                    <a:pt x="181951" y="872244"/>
                    <a:pt x="406400" y="872244"/>
                  </a:cubicBezTo>
                  <a:cubicBezTo>
                    <a:pt x="630849" y="872244"/>
                    <a:pt x="812800" y="676985"/>
                    <a:pt x="812800" y="436122"/>
                  </a:cubicBezTo>
                  <a:cubicBezTo>
                    <a:pt x="812800" y="1952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1773"/>
              <a:ext cx="660400" cy="70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054156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2410288" y="0"/>
                </a:moveTo>
                <a:lnTo>
                  <a:pt x="0" y="0"/>
                </a:lnTo>
                <a:lnTo>
                  <a:pt x="0" y="6180013"/>
                </a:lnTo>
                <a:lnTo>
                  <a:pt x="2410288" y="6180013"/>
                </a:lnTo>
                <a:lnTo>
                  <a:pt x="2410288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96774" y="5489481"/>
            <a:ext cx="5311168" cy="2496494"/>
          </a:xfrm>
          <a:custGeom>
            <a:avLst/>
            <a:gdLst/>
            <a:ahLst/>
            <a:cxnLst/>
            <a:rect r="r" b="b" t="t" l="l"/>
            <a:pathLst>
              <a:path h="2496494" w="5311168">
                <a:moveTo>
                  <a:pt x="0" y="0"/>
                </a:moveTo>
                <a:lnTo>
                  <a:pt x="5311168" y="0"/>
                </a:lnTo>
                <a:lnTo>
                  <a:pt x="5311168" y="2496494"/>
                </a:lnTo>
                <a:lnTo>
                  <a:pt x="0" y="249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67414" y="5489481"/>
            <a:ext cx="4872066" cy="2607823"/>
          </a:xfrm>
          <a:custGeom>
            <a:avLst/>
            <a:gdLst/>
            <a:ahLst/>
            <a:cxnLst/>
            <a:rect r="r" b="b" t="t" l="l"/>
            <a:pathLst>
              <a:path h="2607823" w="4872066">
                <a:moveTo>
                  <a:pt x="0" y="0"/>
                </a:moveTo>
                <a:lnTo>
                  <a:pt x="4872067" y="0"/>
                </a:lnTo>
                <a:lnTo>
                  <a:pt x="4872067" y="2607823"/>
                </a:lnTo>
                <a:lnTo>
                  <a:pt x="0" y="26078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835640" y="2404409"/>
            <a:ext cx="7381270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Changing Models Default Parameters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22104" y="929817"/>
            <a:ext cx="2031175" cy="184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24"/>
              </a:lnSpc>
            </a:pPr>
            <a:r>
              <a:rPr lang="en-US" sz="1616" spc="80">
                <a:solidFill>
                  <a:srgbClr val="8371B4"/>
                </a:solidFill>
                <a:latin typeface="Coming Soon"/>
              </a:rPr>
              <a:t>Parameter:</a:t>
            </a:r>
          </a:p>
          <a:p>
            <a:pPr marL="348919" indent="-174460" lvl="1">
              <a:lnSpc>
                <a:spcPts val="2424"/>
              </a:lnSpc>
              <a:buFont typeface="Arial"/>
              <a:buChar char="•"/>
            </a:pPr>
            <a:r>
              <a:rPr lang="en-US" sz="1616" spc="80">
                <a:solidFill>
                  <a:srgbClr val="8371B4"/>
                </a:solidFill>
                <a:latin typeface="Coming Soon"/>
              </a:rPr>
              <a:t>l</a:t>
            </a:r>
            <a:r>
              <a:rPr lang="en-US" sz="1616" spc="80">
                <a:solidFill>
                  <a:srgbClr val="8371B4"/>
                </a:solidFill>
                <a:latin typeface="Coming Soon"/>
              </a:rPr>
              <a:t>earning_rate</a:t>
            </a:r>
          </a:p>
          <a:p>
            <a:pPr marL="348919" indent="-174460" lvl="1">
              <a:lnSpc>
                <a:spcPts val="2424"/>
              </a:lnSpc>
              <a:buFont typeface="Arial"/>
              <a:buChar char="•"/>
            </a:pPr>
            <a:r>
              <a:rPr lang="en-US" sz="1616" spc="80">
                <a:solidFill>
                  <a:srgbClr val="8371B4"/>
                </a:solidFill>
                <a:latin typeface="Coming Soon"/>
              </a:rPr>
              <a:t>subsample</a:t>
            </a:r>
          </a:p>
          <a:p>
            <a:pPr marL="348919" indent="-174460" lvl="1">
              <a:lnSpc>
                <a:spcPts val="2424"/>
              </a:lnSpc>
              <a:buFont typeface="Arial"/>
              <a:buChar char="•"/>
            </a:pPr>
            <a:r>
              <a:rPr lang="en-US" sz="1616" spc="80">
                <a:solidFill>
                  <a:srgbClr val="8371B4"/>
                </a:solidFill>
                <a:latin typeface="Coming Soon"/>
              </a:rPr>
              <a:t>n_estimators</a:t>
            </a:r>
          </a:p>
          <a:p>
            <a:pPr marL="348919" indent="-174460" lvl="1">
              <a:lnSpc>
                <a:spcPts val="2424"/>
              </a:lnSpc>
              <a:buFont typeface="Arial"/>
              <a:buChar char="•"/>
            </a:pPr>
            <a:r>
              <a:rPr lang="en-US" sz="1616" spc="80">
                <a:solidFill>
                  <a:srgbClr val="8371B4"/>
                </a:solidFill>
                <a:latin typeface="Coming Soon"/>
              </a:rPr>
              <a:t>max_depth</a:t>
            </a:r>
          </a:p>
          <a:p>
            <a:pPr>
              <a:lnSpc>
                <a:spcPts val="242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54156" y="1318363"/>
            <a:ext cx="1020094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18.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34180" y="1206551"/>
            <a:ext cx="838419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  <a:spcBef>
                <a:spcPct val="0"/>
              </a:spcBef>
            </a:pPr>
            <a:r>
              <a:rPr lang="en-US" sz="6000">
                <a:solidFill>
                  <a:srgbClr val="494F90"/>
                </a:solidFill>
                <a:latin typeface="Childos Arabic Semi-Bold"/>
              </a:rPr>
              <a:t> </a:t>
            </a:r>
            <a:r>
              <a:rPr lang="en-US" sz="6000">
                <a:solidFill>
                  <a:srgbClr val="494F90"/>
                </a:solidFill>
                <a:latin typeface="Childos Arabic Semi-Bold"/>
              </a:rPr>
              <a:t>Hyperparameter Tuning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83582" y="3321346"/>
            <a:ext cx="286115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spc="139">
                <a:solidFill>
                  <a:srgbClr val="8371B4"/>
                </a:solidFill>
                <a:latin typeface="Coming Soon"/>
              </a:rPr>
              <a:t>GridSearchCV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07638" y="3321346"/>
            <a:ext cx="333527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spc="139">
                <a:solidFill>
                  <a:srgbClr val="8371B4"/>
                </a:solidFill>
                <a:latin typeface="Coming Soon"/>
              </a:rPr>
              <a:t>RandomSearchCV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47618" y="4109064"/>
            <a:ext cx="4009481" cy="90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1616" spc="80">
                <a:solidFill>
                  <a:srgbClr val="8371B4"/>
                </a:solidFill>
                <a:latin typeface="Coming Soon"/>
              </a:rPr>
              <a:t>A technique to search through All the  parameter values from the given set of the grid of parameters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8211" y="4103269"/>
            <a:ext cx="4009481" cy="90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1616" spc="80">
                <a:solidFill>
                  <a:srgbClr val="8371B4"/>
                </a:solidFill>
                <a:latin typeface="Coming Soon"/>
              </a:rPr>
              <a:t>A technique to search through Random parameter values from the given set of the grid of parameters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897139" y="2960664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11108453" y="0"/>
                </a:moveTo>
                <a:lnTo>
                  <a:pt x="0" y="0"/>
                </a:lnTo>
                <a:lnTo>
                  <a:pt x="0" y="8229600"/>
                </a:lnTo>
                <a:lnTo>
                  <a:pt x="11108453" y="8229600"/>
                </a:lnTo>
                <a:lnTo>
                  <a:pt x="1110845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0696">
            <a:off x="13862831" y="8216694"/>
            <a:ext cx="3276552" cy="3289962"/>
          </a:xfrm>
          <a:custGeom>
            <a:avLst/>
            <a:gdLst/>
            <a:ahLst/>
            <a:cxnLst/>
            <a:rect r="r" b="b" t="t" l="l"/>
            <a:pathLst>
              <a:path h="3289962" w="3276552">
                <a:moveTo>
                  <a:pt x="0" y="0"/>
                </a:moveTo>
                <a:lnTo>
                  <a:pt x="3276552" y="0"/>
                </a:lnTo>
                <a:lnTo>
                  <a:pt x="3276552" y="3289962"/>
                </a:lnTo>
                <a:lnTo>
                  <a:pt x="0" y="3289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20489" y="757782"/>
            <a:ext cx="13301870" cy="7658100"/>
            <a:chOff x="0" y="0"/>
            <a:chExt cx="3503373" cy="20169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3373" cy="2016948"/>
            </a:xfrm>
            <a:custGeom>
              <a:avLst/>
              <a:gdLst/>
              <a:ahLst/>
              <a:cxnLst/>
              <a:rect r="r" b="b" t="t" l="l"/>
              <a:pathLst>
                <a:path h="2016948" w="3503373">
                  <a:moveTo>
                    <a:pt x="17461" y="0"/>
                  </a:moveTo>
                  <a:lnTo>
                    <a:pt x="3485912" y="0"/>
                  </a:lnTo>
                  <a:cubicBezTo>
                    <a:pt x="3490543" y="0"/>
                    <a:pt x="3494984" y="1840"/>
                    <a:pt x="3498259" y="5114"/>
                  </a:cubicBezTo>
                  <a:cubicBezTo>
                    <a:pt x="3501534" y="8389"/>
                    <a:pt x="3503373" y="12830"/>
                    <a:pt x="3503373" y="17461"/>
                  </a:cubicBezTo>
                  <a:lnTo>
                    <a:pt x="3503373" y="1999488"/>
                  </a:lnTo>
                  <a:cubicBezTo>
                    <a:pt x="3503373" y="2009131"/>
                    <a:pt x="3495556" y="2016948"/>
                    <a:pt x="3485912" y="2016948"/>
                  </a:cubicBezTo>
                  <a:lnTo>
                    <a:pt x="17461" y="2016948"/>
                  </a:lnTo>
                  <a:cubicBezTo>
                    <a:pt x="7817" y="2016948"/>
                    <a:pt x="0" y="2009131"/>
                    <a:pt x="0" y="1999488"/>
                  </a:cubicBezTo>
                  <a:lnTo>
                    <a:pt x="0" y="17461"/>
                  </a:lnTo>
                  <a:cubicBezTo>
                    <a:pt x="0" y="7817"/>
                    <a:pt x="7817" y="0"/>
                    <a:pt x="174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503373" cy="2016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95015" y="986967"/>
            <a:ext cx="1364285" cy="1464061"/>
            <a:chOff x="0" y="0"/>
            <a:chExt cx="812800" cy="872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72244"/>
            </a:xfrm>
            <a:custGeom>
              <a:avLst/>
              <a:gdLst/>
              <a:ahLst/>
              <a:cxnLst/>
              <a:rect r="r" b="b" t="t" l="l"/>
              <a:pathLst>
                <a:path h="872244" w="812800">
                  <a:moveTo>
                    <a:pt x="406400" y="0"/>
                  </a:moveTo>
                  <a:cubicBezTo>
                    <a:pt x="181951" y="0"/>
                    <a:pt x="0" y="195258"/>
                    <a:pt x="0" y="436122"/>
                  </a:cubicBezTo>
                  <a:cubicBezTo>
                    <a:pt x="0" y="676985"/>
                    <a:pt x="181951" y="872244"/>
                    <a:pt x="406400" y="872244"/>
                  </a:cubicBezTo>
                  <a:cubicBezTo>
                    <a:pt x="630849" y="872244"/>
                    <a:pt x="812800" y="676985"/>
                    <a:pt x="812800" y="436122"/>
                  </a:cubicBezTo>
                  <a:cubicBezTo>
                    <a:pt x="812800" y="1952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1773"/>
              <a:ext cx="660400" cy="70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054156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2410288" y="0"/>
                </a:moveTo>
                <a:lnTo>
                  <a:pt x="0" y="0"/>
                </a:lnTo>
                <a:lnTo>
                  <a:pt x="0" y="6180013"/>
                </a:lnTo>
                <a:lnTo>
                  <a:pt x="2410288" y="6180013"/>
                </a:lnTo>
                <a:lnTo>
                  <a:pt x="2410288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00612" y="4641733"/>
            <a:ext cx="5970811" cy="3403262"/>
          </a:xfrm>
          <a:custGeom>
            <a:avLst/>
            <a:gdLst/>
            <a:ahLst/>
            <a:cxnLst/>
            <a:rect r="r" b="b" t="t" l="l"/>
            <a:pathLst>
              <a:path h="3403262" w="5970811">
                <a:moveTo>
                  <a:pt x="0" y="0"/>
                </a:moveTo>
                <a:lnTo>
                  <a:pt x="5970812" y="0"/>
                </a:lnTo>
                <a:lnTo>
                  <a:pt x="5970812" y="3403261"/>
                </a:lnTo>
                <a:lnTo>
                  <a:pt x="0" y="3403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011037" y="4629082"/>
            <a:ext cx="5986235" cy="3415912"/>
          </a:xfrm>
          <a:custGeom>
            <a:avLst/>
            <a:gdLst/>
            <a:ahLst/>
            <a:cxnLst/>
            <a:rect r="r" b="b" t="t" l="l"/>
            <a:pathLst>
              <a:path h="3415912" w="5986235">
                <a:moveTo>
                  <a:pt x="0" y="0"/>
                </a:moveTo>
                <a:lnTo>
                  <a:pt x="5986235" y="0"/>
                </a:lnTo>
                <a:lnTo>
                  <a:pt x="5986235" y="3415912"/>
                </a:lnTo>
                <a:lnTo>
                  <a:pt x="0" y="3415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34711" y="2805216"/>
            <a:ext cx="5929437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Bagging (Parallel)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40900" y="3454918"/>
            <a:ext cx="4917058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Decreases variance</a:t>
            </a:r>
          </a:p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prevent overfitting</a:t>
            </a:r>
          </a:p>
          <a:p>
            <a:pPr algn="ctr">
              <a:lnSpc>
                <a:spcPts val="315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54156" y="1318363"/>
            <a:ext cx="1020094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19.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34711" y="1241353"/>
            <a:ext cx="838419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  <a:spcBef>
                <a:spcPct val="0"/>
              </a:spcBef>
            </a:pPr>
            <a:r>
              <a:rPr lang="en-US" sz="6000">
                <a:solidFill>
                  <a:srgbClr val="494F90"/>
                </a:solidFill>
                <a:latin typeface="Childos Arabic Bold"/>
              </a:rPr>
              <a:t>Ensemble Methods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76739" y="2805216"/>
            <a:ext cx="5929437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Boosting (Sequential)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82928" y="3432951"/>
            <a:ext cx="4917058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Making a Stronger model with the wrongly predicted values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745956" y="4821051"/>
            <a:ext cx="1789044" cy="816666"/>
            <a:chOff x="0" y="0"/>
            <a:chExt cx="471188" cy="21508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1188" cy="215089"/>
            </a:xfrm>
            <a:custGeom>
              <a:avLst/>
              <a:gdLst/>
              <a:ahLst/>
              <a:cxnLst/>
              <a:rect r="r" b="b" t="t" l="l"/>
              <a:pathLst>
                <a:path h="215089" w="471188">
                  <a:moveTo>
                    <a:pt x="107544" y="0"/>
                  </a:moveTo>
                  <a:lnTo>
                    <a:pt x="363644" y="0"/>
                  </a:lnTo>
                  <a:cubicBezTo>
                    <a:pt x="392167" y="0"/>
                    <a:pt x="419521" y="11331"/>
                    <a:pt x="439689" y="31499"/>
                  </a:cubicBezTo>
                  <a:cubicBezTo>
                    <a:pt x="459858" y="51668"/>
                    <a:pt x="471188" y="79022"/>
                    <a:pt x="471188" y="107544"/>
                  </a:cubicBezTo>
                  <a:lnTo>
                    <a:pt x="471188" y="107544"/>
                  </a:lnTo>
                  <a:cubicBezTo>
                    <a:pt x="471188" y="166940"/>
                    <a:pt x="423039" y="215089"/>
                    <a:pt x="363644" y="215089"/>
                  </a:cubicBezTo>
                  <a:lnTo>
                    <a:pt x="107544" y="215089"/>
                  </a:lnTo>
                  <a:cubicBezTo>
                    <a:pt x="79022" y="215089"/>
                    <a:pt x="51668" y="203758"/>
                    <a:pt x="31499" y="183590"/>
                  </a:cubicBezTo>
                  <a:cubicBezTo>
                    <a:pt x="11331" y="163421"/>
                    <a:pt x="0" y="136067"/>
                    <a:pt x="0" y="107544"/>
                  </a:cubicBezTo>
                  <a:lnTo>
                    <a:pt x="0" y="107544"/>
                  </a:lnTo>
                  <a:cubicBezTo>
                    <a:pt x="0" y="79022"/>
                    <a:pt x="11331" y="51668"/>
                    <a:pt x="31499" y="31499"/>
                  </a:cubicBezTo>
                  <a:cubicBezTo>
                    <a:pt x="51668" y="11331"/>
                    <a:pt x="79022" y="0"/>
                    <a:pt x="1075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471188" cy="215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0" y="9500235"/>
            <a:ext cx="1935319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stacking </a:t>
            </a:r>
          </a:p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not in python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4457">
            <a:off x="13702937" y="-313934"/>
            <a:ext cx="3596340" cy="2685267"/>
          </a:xfrm>
          <a:custGeom>
            <a:avLst/>
            <a:gdLst/>
            <a:ahLst/>
            <a:cxnLst/>
            <a:rect r="r" b="b" t="t" l="l"/>
            <a:pathLst>
              <a:path h="2685267" w="3596340">
                <a:moveTo>
                  <a:pt x="0" y="0"/>
                </a:moveTo>
                <a:lnTo>
                  <a:pt x="3596340" y="0"/>
                </a:lnTo>
                <a:lnTo>
                  <a:pt x="3596340" y="2685268"/>
                </a:lnTo>
                <a:lnTo>
                  <a:pt x="0" y="2685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67312" y="5392239"/>
            <a:ext cx="8540308" cy="5260001"/>
          </a:xfrm>
          <a:custGeom>
            <a:avLst/>
            <a:gdLst/>
            <a:ahLst/>
            <a:cxnLst/>
            <a:rect r="r" b="b" t="t" l="l"/>
            <a:pathLst>
              <a:path h="5260001" w="8540308">
                <a:moveTo>
                  <a:pt x="0" y="0"/>
                </a:moveTo>
                <a:lnTo>
                  <a:pt x="8540308" y="0"/>
                </a:lnTo>
                <a:lnTo>
                  <a:pt x="8540308" y="5260000"/>
                </a:lnTo>
                <a:lnTo>
                  <a:pt x="0" y="526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03705" y="1205457"/>
            <a:ext cx="13546068" cy="8183064"/>
          </a:xfrm>
          <a:custGeom>
            <a:avLst/>
            <a:gdLst/>
            <a:ahLst/>
            <a:cxnLst/>
            <a:rect r="r" b="b" t="t" l="l"/>
            <a:pathLst>
              <a:path h="8183064" w="13546068">
                <a:moveTo>
                  <a:pt x="0" y="0"/>
                </a:moveTo>
                <a:lnTo>
                  <a:pt x="13546067" y="0"/>
                </a:lnTo>
                <a:lnTo>
                  <a:pt x="13546067" y="8183064"/>
                </a:lnTo>
                <a:lnTo>
                  <a:pt x="0" y="818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41401" y="4272341"/>
            <a:ext cx="13405199" cy="3868591"/>
            <a:chOff x="0" y="0"/>
            <a:chExt cx="2929470" cy="845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9470" cy="845412"/>
            </a:xfrm>
            <a:custGeom>
              <a:avLst/>
              <a:gdLst/>
              <a:ahLst/>
              <a:cxnLst/>
              <a:rect r="r" b="b" t="t" l="l"/>
              <a:pathLst>
                <a:path h="845412" w="2929470">
                  <a:moveTo>
                    <a:pt x="17326" y="0"/>
                  </a:moveTo>
                  <a:lnTo>
                    <a:pt x="2912144" y="0"/>
                  </a:lnTo>
                  <a:cubicBezTo>
                    <a:pt x="2921713" y="0"/>
                    <a:pt x="2929470" y="7757"/>
                    <a:pt x="2929470" y="17326"/>
                  </a:cubicBezTo>
                  <a:lnTo>
                    <a:pt x="2929470" y="828086"/>
                  </a:lnTo>
                  <a:cubicBezTo>
                    <a:pt x="2929470" y="832682"/>
                    <a:pt x="2927644" y="837088"/>
                    <a:pt x="2924395" y="840338"/>
                  </a:cubicBezTo>
                  <a:cubicBezTo>
                    <a:pt x="2921146" y="843587"/>
                    <a:pt x="2916739" y="845412"/>
                    <a:pt x="2912144" y="845412"/>
                  </a:cubicBezTo>
                  <a:lnTo>
                    <a:pt x="17326" y="845412"/>
                  </a:lnTo>
                  <a:cubicBezTo>
                    <a:pt x="12731" y="845412"/>
                    <a:pt x="8324" y="843587"/>
                    <a:pt x="5075" y="840338"/>
                  </a:cubicBezTo>
                  <a:cubicBezTo>
                    <a:pt x="1825" y="837088"/>
                    <a:pt x="0" y="832682"/>
                    <a:pt x="0" y="828086"/>
                  </a:cubicBezTo>
                  <a:lnTo>
                    <a:pt x="0" y="17326"/>
                  </a:lnTo>
                  <a:cubicBezTo>
                    <a:pt x="0" y="12731"/>
                    <a:pt x="1825" y="8324"/>
                    <a:pt x="5075" y="5075"/>
                  </a:cubicBezTo>
                  <a:cubicBezTo>
                    <a:pt x="8324" y="1825"/>
                    <a:pt x="12731" y="0"/>
                    <a:pt x="173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929470" cy="84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625710">
            <a:off x="758748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46533">
            <a:off x="903166" y="-598119"/>
            <a:ext cx="3596340" cy="2685267"/>
          </a:xfrm>
          <a:custGeom>
            <a:avLst/>
            <a:gdLst/>
            <a:ahLst/>
            <a:cxnLst/>
            <a:rect r="r" b="b" t="t" l="l"/>
            <a:pathLst>
              <a:path h="2685267" w="3596340">
                <a:moveTo>
                  <a:pt x="0" y="0"/>
                </a:moveTo>
                <a:lnTo>
                  <a:pt x="3596340" y="0"/>
                </a:lnTo>
                <a:lnTo>
                  <a:pt x="3596340" y="2685267"/>
                </a:lnTo>
                <a:lnTo>
                  <a:pt x="0" y="2685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647545" y="2191679"/>
            <a:ext cx="6735017" cy="7310076"/>
          </a:xfrm>
          <a:custGeom>
            <a:avLst/>
            <a:gdLst/>
            <a:ahLst/>
            <a:cxnLst/>
            <a:rect r="r" b="b" t="t" l="l"/>
            <a:pathLst>
              <a:path h="7310076" w="6735017">
                <a:moveTo>
                  <a:pt x="0" y="0"/>
                </a:moveTo>
                <a:lnTo>
                  <a:pt x="6735017" y="0"/>
                </a:lnTo>
                <a:lnTo>
                  <a:pt x="6735017" y="7310076"/>
                </a:lnTo>
                <a:lnTo>
                  <a:pt x="0" y="7310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20362" y="8753521"/>
            <a:ext cx="4064000" cy="635000"/>
            <a:chOff x="0" y="0"/>
            <a:chExt cx="1070354" cy="1672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063096" y="1333837"/>
            <a:ext cx="9778532" cy="113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1"/>
              </a:lnSpc>
            </a:pPr>
            <a:r>
              <a:rPr lang="en-US" sz="7510">
                <a:solidFill>
                  <a:srgbClr val="494F90"/>
                </a:solidFill>
                <a:latin typeface="Childos Arabic Semi-Bold"/>
              </a:rPr>
              <a:t>Background 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26685" y="8893190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65976" y="4620193"/>
            <a:ext cx="12956047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299">
                <a:solidFill>
                  <a:srgbClr val="737373"/>
                </a:solidFill>
                <a:latin typeface="Coming Soon"/>
              </a:rPr>
              <a:t>This is a dataset collected from an environmental company.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 spc="299">
                <a:solidFill>
                  <a:srgbClr val="737373"/>
                </a:solidFill>
                <a:latin typeface="Coming Soon"/>
              </a:rPr>
              <a:t>The dataset contains various information on water from different sources. From the perspective of quality control, the company wants to build a machine learning model to predict water quality based on the water properties.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3705" y="1028700"/>
            <a:ext cx="13546068" cy="8183064"/>
          </a:xfrm>
          <a:custGeom>
            <a:avLst/>
            <a:gdLst/>
            <a:ahLst/>
            <a:cxnLst/>
            <a:rect r="r" b="b" t="t" l="l"/>
            <a:pathLst>
              <a:path h="8183064" w="13546068">
                <a:moveTo>
                  <a:pt x="0" y="0"/>
                </a:moveTo>
                <a:lnTo>
                  <a:pt x="13546067" y="0"/>
                </a:lnTo>
                <a:lnTo>
                  <a:pt x="13546067" y="8183064"/>
                </a:lnTo>
                <a:lnTo>
                  <a:pt x="0" y="8183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5717" y="664006"/>
            <a:ext cx="7523232" cy="9201464"/>
            <a:chOff x="0" y="0"/>
            <a:chExt cx="1981427" cy="24234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1428" cy="2423431"/>
            </a:xfrm>
            <a:custGeom>
              <a:avLst/>
              <a:gdLst/>
              <a:ahLst/>
              <a:cxnLst/>
              <a:rect r="r" b="b" t="t" l="l"/>
              <a:pathLst>
                <a:path h="2423431" w="1981428">
                  <a:moveTo>
                    <a:pt x="30872" y="0"/>
                  </a:moveTo>
                  <a:lnTo>
                    <a:pt x="1950556" y="0"/>
                  </a:lnTo>
                  <a:cubicBezTo>
                    <a:pt x="1967606" y="0"/>
                    <a:pt x="1981428" y="13822"/>
                    <a:pt x="1981428" y="30872"/>
                  </a:cubicBezTo>
                  <a:lnTo>
                    <a:pt x="1981428" y="2392559"/>
                  </a:lnTo>
                  <a:cubicBezTo>
                    <a:pt x="1981428" y="2409609"/>
                    <a:pt x="1967606" y="2423431"/>
                    <a:pt x="1950556" y="2423431"/>
                  </a:cubicBezTo>
                  <a:lnTo>
                    <a:pt x="30872" y="2423431"/>
                  </a:lnTo>
                  <a:cubicBezTo>
                    <a:pt x="13822" y="2423431"/>
                    <a:pt x="0" y="2409609"/>
                    <a:pt x="0" y="2392559"/>
                  </a:cubicBezTo>
                  <a:lnTo>
                    <a:pt x="0" y="30872"/>
                  </a:lnTo>
                  <a:cubicBezTo>
                    <a:pt x="0" y="13822"/>
                    <a:pt x="13822" y="0"/>
                    <a:pt x="308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981427" cy="2423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68334" y="969714"/>
            <a:ext cx="5400649" cy="1026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7257">
                <a:solidFill>
                  <a:srgbClr val="494F90"/>
                </a:solidFill>
                <a:latin typeface="Childos Arabic Semi-Bold"/>
              </a:rPr>
              <a:t>Summary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7151897">
            <a:off x="8329704" y="2162521"/>
            <a:ext cx="4557807" cy="3403163"/>
          </a:xfrm>
          <a:custGeom>
            <a:avLst/>
            <a:gdLst/>
            <a:ahLst/>
            <a:cxnLst/>
            <a:rect r="r" b="b" t="t" l="l"/>
            <a:pathLst>
              <a:path h="3403163" w="4557807">
                <a:moveTo>
                  <a:pt x="0" y="0"/>
                </a:moveTo>
                <a:lnTo>
                  <a:pt x="4557808" y="0"/>
                </a:lnTo>
                <a:lnTo>
                  <a:pt x="4557808" y="3403162"/>
                </a:lnTo>
                <a:lnTo>
                  <a:pt x="0" y="3403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54493" y="-758359"/>
            <a:ext cx="10790559" cy="8229600"/>
          </a:xfrm>
          <a:custGeom>
            <a:avLst/>
            <a:gdLst/>
            <a:ahLst/>
            <a:cxnLst/>
            <a:rect r="r" b="b" t="t" l="l"/>
            <a:pathLst>
              <a:path h="8229600" w="10790559">
                <a:moveTo>
                  <a:pt x="0" y="0"/>
                </a:moveTo>
                <a:lnTo>
                  <a:pt x="10790559" y="0"/>
                </a:lnTo>
                <a:lnTo>
                  <a:pt x="107905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54481">
            <a:off x="13428713" y="7417283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0" y="0"/>
                </a:moveTo>
                <a:lnTo>
                  <a:pt x="3607581" y="0"/>
                </a:lnTo>
                <a:lnTo>
                  <a:pt x="3607581" y="3622346"/>
                </a:lnTo>
                <a:lnTo>
                  <a:pt x="0" y="3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454481">
            <a:off x="9952954" y="7476971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83660" y="2737450"/>
            <a:ext cx="6471448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Found out what data we are working with and how they related with each other (new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3706" y="2245579"/>
            <a:ext cx="5309906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Dataset Exploration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13706" y="3962427"/>
            <a:ext cx="5309906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Dataset Preprocessing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8334" y="5764938"/>
            <a:ext cx="5309906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Model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8334" y="7585541"/>
            <a:ext cx="5309906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Model Improvement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83660" y="4435248"/>
            <a:ext cx="6231359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Imputed and scaled data so model can learn more effectively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83660" y="6237759"/>
            <a:ext cx="5999446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Scoring methods and learning curves for all of the models (BEST = GradientBoosting)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83660" y="8077412"/>
            <a:ext cx="4077881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2 ways of improving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Hyperparameter Tuning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Ensemble Methods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5710">
            <a:off x="346672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0" y="0"/>
                </a:moveTo>
                <a:lnTo>
                  <a:pt x="3607581" y="0"/>
                </a:lnTo>
                <a:lnTo>
                  <a:pt x="3607581" y="3622346"/>
                </a:lnTo>
                <a:lnTo>
                  <a:pt x="0" y="3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25710">
            <a:off x="717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05925" y="9024929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18396" y="680830"/>
            <a:ext cx="9345592" cy="7890069"/>
            <a:chOff x="0" y="0"/>
            <a:chExt cx="2550764" cy="21534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0764" cy="2153497"/>
            </a:xfrm>
            <a:custGeom>
              <a:avLst/>
              <a:gdLst/>
              <a:ahLst/>
              <a:cxnLst/>
              <a:rect r="r" b="b" t="t" l="l"/>
              <a:pathLst>
                <a:path h="2153497" w="2550764">
                  <a:moveTo>
                    <a:pt x="24852" y="0"/>
                  </a:moveTo>
                  <a:lnTo>
                    <a:pt x="2525912" y="0"/>
                  </a:lnTo>
                  <a:cubicBezTo>
                    <a:pt x="2532503" y="0"/>
                    <a:pt x="2538825" y="2618"/>
                    <a:pt x="2543485" y="7279"/>
                  </a:cubicBezTo>
                  <a:cubicBezTo>
                    <a:pt x="2548146" y="11940"/>
                    <a:pt x="2550764" y="18261"/>
                    <a:pt x="2550764" y="24852"/>
                  </a:cubicBezTo>
                  <a:lnTo>
                    <a:pt x="2550764" y="2128645"/>
                  </a:lnTo>
                  <a:cubicBezTo>
                    <a:pt x="2550764" y="2135236"/>
                    <a:pt x="2548146" y="2141557"/>
                    <a:pt x="2543485" y="2146218"/>
                  </a:cubicBezTo>
                  <a:cubicBezTo>
                    <a:pt x="2538825" y="2150879"/>
                    <a:pt x="2532503" y="2153497"/>
                    <a:pt x="2525912" y="2153497"/>
                  </a:cubicBezTo>
                  <a:lnTo>
                    <a:pt x="24852" y="2153497"/>
                  </a:lnTo>
                  <a:cubicBezTo>
                    <a:pt x="18261" y="2153497"/>
                    <a:pt x="11940" y="2150879"/>
                    <a:pt x="7279" y="2146218"/>
                  </a:cubicBezTo>
                  <a:cubicBezTo>
                    <a:pt x="2618" y="2141557"/>
                    <a:pt x="0" y="2135236"/>
                    <a:pt x="0" y="2128645"/>
                  </a:cubicBezTo>
                  <a:lnTo>
                    <a:pt x="0" y="24852"/>
                  </a:lnTo>
                  <a:cubicBezTo>
                    <a:pt x="0" y="18261"/>
                    <a:pt x="2618" y="11940"/>
                    <a:pt x="7279" y="7279"/>
                  </a:cubicBezTo>
                  <a:cubicBezTo>
                    <a:pt x="11940" y="2618"/>
                    <a:pt x="18261" y="0"/>
                    <a:pt x="24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550764" cy="2153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2112492">
            <a:off x="15746397" y="7613652"/>
            <a:ext cx="3522734" cy="4945120"/>
          </a:xfrm>
          <a:custGeom>
            <a:avLst/>
            <a:gdLst/>
            <a:ahLst/>
            <a:cxnLst/>
            <a:rect r="r" b="b" t="t" l="l"/>
            <a:pathLst>
              <a:path h="4945120" w="3522734">
                <a:moveTo>
                  <a:pt x="0" y="0"/>
                </a:moveTo>
                <a:lnTo>
                  <a:pt x="3522733" y="0"/>
                </a:lnTo>
                <a:lnTo>
                  <a:pt x="3522733" y="4945120"/>
                </a:lnTo>
                <a:lnTo>
                  <a:pt x="0" y="4945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078613">
            <a:off x="3540410" y="903816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2"/>
                </a:lnTo>
                <a:lnTo>
                  <a:pt x="0" y="2355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694132" y="1428488"/>
            <a:ext cx="9574278" cy="7142411"/>
          </a:xfrm>
          <a:custGeom>
            <a:avLst/>
            <a:gdLst/>
            <a:ahLst/>
            <a:cxnLst/>
            <a:rect r="r" b="b" t="t" l="l"/>
            <a:pathLst>
              <a:path h="7142411" w="9574278">
                <a:moveTo>
                  <a:pt x="0" y="0"/>
                </a:moveTo>
                <a:lnTo>
                  <a:pt x="9574278" y="0"/>
                </a:lnTo>
                <a:lnTo>
                  <a:pt x="9574278" y="7142411"/>
                </a:lnTo>
                <a:lnTo>
                  <a:pt x="0" y="71424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12248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47609" y="1078832"/>
            <a:ext cx="668716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9"/>
              </a:lnSpc>
              <a:spcBef>
                <a:spcPct val="0"/>
              </a:spcBef>
            </a:pPr>
            <a:r>
              <a:rPr lang="en-US" sz="6399">
                <a:solidFill>
                  <a:srgbClr val="494F90"/>
                </a:solidFill>
                <a:latin typeface="Childos Arabic Semi-Bold"/>
              </a:rPr>
              <a:t>Table of Contents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009981" y="2578065"/>
            <a:ext cx="875254" cy="893334"/>
            <a:chOff x="0" y="0"/>
            <a:chExt cx="812800" cy="8295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29590"/>
            </a:xfrm>
            <a:custGeom>
              <a:avLst/>
              <a:gdLst/>
              <a:ahLst/>
              <a:cxnLst/>
              <a:rect r="r" b="b" t="t" l="l"/>
              <a:pathLst>
                <a:path h="829590" w="812800">
                  <a:moveTo>
                    <a:pt x="406400" y="0"/>
                  </a:moveTo>
                  <a:cubicBezTo>
                    <a:pt x="181951" y="0"/>
                    <a:pt x="0" y="185710"/>
                    <a:pt x="0" y="414795"/>
                  </a:cubicBezTo>
                  <a:cubicBezTo>
                    <a:pt x="0" y="643880"/>
                    <a:pt x="181951" y="829590"/>
                    <a:pt x="406400" y="829590"/>
                  </a:cubicBezTo>
                  <a:cubicBezTo>
                    <a:pt x="630849" y="829590"/>
                    <a:pt x="812800" y="643880"/>
                    <a:pt x="812800" y="414795"/>
                  </a:cubicBezTo>
                  <a:cubicBezTo>
                    <a:pt x="812800" y="1857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7774"/>
              <a:ext cx="660400" cy="67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158265" y="2728827"/>
            <a:ext cx="578688" cy="63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4537">
                <a:solidFill>
                  <a:srgbClr val="F6F3F8"/>
                </a:solidFill>
                <a:latin typeface="Childos Arabic Semi-Bold"/>
              </a:rPr>
              <a:t>1.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009981" y="4043637"/>
            <a:ext cx="875254" cy="893334"/>
            <a:chOff x="0" y="0"/>
            <a:chExt cx="812800" cy="8295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29590"/>
            </a:xfrm>
            <a:custGeom>
              <a:avLst/>
              <a:gdLst/>
              <a:ahLst/>
              <a:cxnLst/>
              <a:rect r="r" b="b" t="t" l="l"/>
              <a:pathLst>
                <a:path h="829590" w="812800">
                  <a:moveTo>
                    <a:pt x="406400" y="0"/>
                  </a:moveTo>
                  <a:cubicBezTo>
                    <a:pt x="181951" y="0"/>
                    <a:pt x="0" y="185710"/>
                    <a:pt x="0" y="414795"/>
                  </a:cubicBezTo>
                  <a:cubicBezTo>
                    <a:pt x="0" y="643880"/>
                    <a:pt x="181951" y="829590"/>
                    <a:pt x="406400" y="829590"/>
                  </a:cubicBezTo>
                  <a:cubicBezTo>
                    <a:pt x="630849" y="829590"/>
                    <a:pt x="812800" y="643880"/>
                    <a:pt x="812800" y="414795"/>
                  </a:cubicBezTo>
                  <a:cubicBezTo>
                    <a:pt x="812800" y="1857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77774"/>
              <a:ext cx="660400" cy="67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09981" y="5508471"/>
            <a:ext cx="875254" cy="893334"/>
            <a:chOff x="0" y="0"/>
            <a:chExt cx="812800" cy="8295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29590"/>
            </a:xfrm>
            <a:custGeom>
              <a:avLst/>
              <a:gdLst/>
              <a:ahLst/>
              <a:cxnLst/>
              <a:rect r="r" b="b" t="t" l="l"/>
              <a:pathLst>
                <a:path h="829590" w="812800">
                  <a:moveTo>
                    <a:pt x="406400" y="0"/>
                  </a:moveTo>
                  <a:cubicBezTo>
                    <a:pt x="181951" y="0"/>
                    <a:pt x="0" y="185710"/>
                    <a:pt x="0" y="414795"/>
                  </a:cubicBezTo>
                  <a:cubicBezTo>
                    <a:pt x="0" y="643880"/>
                    <a:pt x="181951" y="829590"/>
                    <a:pt x="406400" y="829590"/>
                  </a:cubicBezTo>
                  <a:cubicBezTo>
                    <a:pt x="630849" y="829590"/>
                    <a:pt x="812800" y="643880"/>
                    <a:pt x="812800" y="414795"/>
                  </a:cubicBezTo>
                  <a:cubicBezTo>
                    <a:pt x="812800" y="1857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7774"/>
              <a:ext cx="660400" cy="67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9981" y="6973306"/>
            <a:ext cx="875254" cy="893334"/>
            <a:chOff x="0" y="0"/>
            <a:chExt cx="812800" cy="8295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29590"/>
            </a:xfrm>
            <a:custGeom>
              <a:avLst/>
              <a:gdLst/>
              <a:ahLst/>
              <a:cxnLst/>
              <a:rect r="r" b="b" t="t" l="l"/>
              <a:pathLst>
                <a:path h="829590" w="812800">
                  <a:moveTo>
                    <a:pt x="406400" y="0"/>
                  </a:moveTo>
                  <a:cubicBezTo>
                    <a:pt x="181951" y="0"/>
                    <a:pt x="0" y="185710"/>
                    <a:pt x="0" y="414795"/>
                  </a:cubicBezTo>
                  <a:cubicBezTo>
                    <a:pt x="0" y="643880"/>
                    <a:pt x="181951" y="829590"/>
                    <a:pt x="406400" y="829590"/>
                  </a:cubicBezTo>
                  <a:cubicBezTo>
                    <a:pt x="630849" y="829590"/>
                    <a:pt x="812800" y="643880"/>
                    <a:pt x="812800" y="414795"/>
                  </a:cubicBezTo>
                  <a:cubicBezTo>
                    <a:pt x="812800" y="1857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7774"/>
              <a:ext cx="660400" cy="67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158265" y="4199367"/>
            <a:ext cx="578688" cy="63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4537">
                <a:solidFill>
                  <a:srgbClr val="F6F3F8"/>
                </a:solidFill>
                <a:latin typeface="Childos Arabic Semi-Bold"/>
              </a:rPr>
              <a:t>2.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58265" y="5659233"/>
            <a:ext cx="578688" cy="63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4537">
                <a:solidFill>
                  <a:srgbClr val="F6F3F8"/>
                </a:solidFill>
                <a:latin typeface="Childos Arabic Semi-Bold"/>
              </a:rPr>
              <a:t>3.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58265" y="7125706"/>
            <a:ext cx="578688" cy="63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4537">
                <a:solidFill>
                  <a:srgbClr val="F6F3F8"/>
                </a:solidFill>
                <a:latin typeface="Childos Arabic Semi-Bold"/>
              </a:rPr>
              <a:t>4.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76090" y="2675164"/>
            <a:ext cx="5258685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 spc="359">
                <a:solidFill>
                  <a:srgbClr val="737373"/>
                </a:solidFill>
                <a:latin typeface="Coming Soon"/>
              </a:rPr>
              <a:t>Dataset Exploration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76090" y="4145705"/>
            <a:ext cx="525868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359">
                <a:solidFill>
                  <a:srgbClr val="737373"/>
                </a:solidFill>
                <a:latin typeface="Coming Soon"/>
              </a:rPr>
              <a:t>Dataset 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76090" y="5606840"/>
            <a:ext cx="451325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359">
                <a:solidFill>
                  <a:srgbClr val="737373"/>
                </a:solidFill>
                <a:latin typeface="Coming Soon"/>
              </a:rPr>
              <a:t>Model Selection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76090" y="7072043"/>
            <a:ext cx="577220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359">
                <a:solidFill>
                  <a:srgbClr val="737373"/>
                </a:solidFill>
                <a:latin typeface="Coming Soon"/>
              </a:rPr>
              <a:t>Model Improvement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7570910">
            <a:off x="-806302" y="3480842"/>
            <a:ext cx="10252824" cy="8229600"/>
          </a:xfrm>
          <a:custGeom>
            <a:avLst/>
            <a:gdLst/>
            <a:ahLst/>
            <a:cxnLst/>
            <a:rect r="r" b="b" t="t" l="l"/>
            <a:pathLst>
              <a:path h="8229600" w="10252824">
                <a:moveTo>
                  <a:pt x="10252824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252824" y="0"/>
                </a:lnTo>
                <a:lnTo>
                  <a:pt x="10252824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52491" y="5564832"/>
            <a:ext cx="9907418" cy="11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7"/>
              </a:lnSpc>
              <a:spcBef>
                <a:spcPct val="0"/>
              </a:spcBef>
            </a:pPr>
            <a:r>
              <a:rPr lang="en-US" sz="7571">
                <a:solidFill>
                  <a:srgbClr val="494F90"/>
                </a:solidFill>
                <a:latin typeface="Childos Arabic Semi-Bold"/>
              </a:rPr>
              <a:t>Dataset Exploration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766824" y="8876558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73148" y="901622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026844">
            <a:off x="6193398" y="440728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3"/>
                </a:lnTo>
                <a:lnTo>
                  <a:pt x="0" y="2355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22750">
            <a:off x="15354412" y="-1105870"/>
            <a:ext cx="3809776" cy="4630199"/>
          </a:xfrm>
          <a:custGeom>
            <a:avLst/>
            <a:gdLst/>
            <a:ahLst/>
            <a:cxnLst/>
            <a:rect r="r" b="b" t="t" l="l"/>
            <a:pathLst>
              <a:path h="4630199" w="3809776">
                <a:moveTo>
                  <a:pt x="0" y="0"/>
                </a:moveTo>
                <a:lnTo>
                  <a:pt x="3809776" y="0"/>
                </a:lnTo>
                <a:lnTo>
                  <a:pt x="3809776" y="4630199"/>
                </a:lnTo>
                <a:lnTo>
                  <a:pt x="0" y="4630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667737" y="2683534"/>
            <a:ext cx="2719331" cy="2722664"/>
            <a:chOff x="0" y="0"/>
            <a:chExt cx="871176" cy="872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1176" cy="872244"/>
            </a:xfrm>
            <a:custGeom>
              <a:avLst/>
              <a:gdLst/>
              <a:ahLst/>
              <a:cxnLst/>
              <a:rect r="r" b="b" t="t" l="l"/>
              <a:pathLst>
                <a:path h="872244" w="871176">
                  <a:moveTo>
                    <a:pt x="435588" y="0"/>
                  </a:moveTo>
                  <a:cubicBezTo>
                    <a:pt x="195019" y="0"/>
                    <a:pt x="0" y="195258"/>
                    <a:pt x="0" y="436122"/>
                  </a:cubicBezTo>
                  <a:cubicBezTo>
                    <a:pt x="0" y="676985"/>
                    <a:pt x="195019" y="872244"/>
                    <a:pt x="435588" y="872244"/>
                  </a:cubicBezTo>
                  <a:cubicBezTo>
                    <a:pt x="676156" y="872244"/>
                    <a:pt x="871176" y="676985"/>
                    <a:pt x="871176" y="436122"/>
                  </a:cubicBezTo>
                  <a:cubicBezTo>
                    <a:pt x="871176" y="195258"/>
                    <a:pt x="676156" y="0"/>
                    <a:pt x="435588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673" y="81773"/>
              <a:ext cx="707830" cy="70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139593" y="3262434"/>
            <a:ext cx="1775618" cy="167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3"/>
              </a:lnSpc>
            </a:pPr>
            <a:r>
              <a:rPr lang="en-US" sz="11843">
                <a:solidFill>
                  <a:srgbClr val="F6F3F8"/>
                </a:solidFill>
                <a:latin typeface="Childos Arabic Semi-Bold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5710">
            <a:off x="346672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0" y="0"/>
                </a:moveTo>
                <a:lnTo>
                  <a:pt x="3607581" y="0"/>
                </a:lnTo>
                <a:lnTo>
                  <a:pt x="3607581" y="3622346"/>
                </a:lnTo>
                <a:lnTo>
                  <a:pt x="0" y="3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25710">
            <a:off x="717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05925" y="9024929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18396" y="1331315"/>
            <a:ext cx="8384809" cy="7554324"/>
            <a:chOff x="0" y="0"/>
            <a:chExt cx="2288530" cy="2061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88530" cy="2061860"/>
            </a:xfrm>
            <a:custGeom>
              <a:avLst/>
              <a:gdLst/>
              <a:ahLst/>
              <a:cxnLst/>
              <a:rect r="r" b="b" t="t" l="l"/>
              <a:pathLst>
                <a:path h="2061860" w="2288530">
                  <a:moveTo>
                    <a:pt x="27700" y="0"/>
                  </a:moveTo>
                  <a:lnTo>
                    <a:pt x="2260831" y="0"/>
                  </a:lnTo>
                  <a:cubicBezTo>
                    <a:pt x="2268177" y="0"/>
                    <a:pt x="2275223" y="2918"/>
                    <a:pt x="2280417" y="8113"/>
                  </a:cubicBezTo>
                  <a:cubicBezTo>
                    <a:pt x="2285612" y="13308"/>
                    <a:pt x="2288530" y="20353"/>
                    <a:pt x="2288530" y="27700"/>
                  </a:cubicBezTo>
                  <a:lnTo>
                    <a:pt x="2288530" y="2034160"/>
                  </a:lnTo>
                  <a:cubicBezTo>
                    <a:pt x="2288530" y="2049458"/>
                    <a:pt x="2276129" y="2061860"/>
                    <a:pt x="2260831" y="2061860"/>
                  </a:cubicBezTo>
                  <a:lnTo>
                    <a:pt x="27700" y="2061860"/>
                  </a:lnTo>
                  <a:cubicBezTo>
                    <a:pt x="20353" y="2061860"/>
                    <a:pt x="13308" y="2058941"/>
                    <a:pt x="8113" y="2053747"/>
                  </a:cubicBezTo>
                  <a:cubicBezTo>
                    <a:pt x="2918" y="2048552"/>
                    <a:pt x="0" y="2041506"/>
                    <a:pt x="0" y="2034160"/>
                  </a:cubicBezTo>
                  <a:lnTo>
                    <a:pt x="0" y="27700"/>
                  </a:lnTo>
                  <a:cubicBezTo>
                    <a:pt x="0" y="12402"/>
                    <a:pt x="12402" y="0"/>
                    <a:pt x="27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288530" cy="2061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95015" y="744684"/>
            <a:ext cx="1364285" cy="1380553"/>
            <a:chOff x="0" y="0"/>
            <a:chExt cx="812800" cy="822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2492"/>
            </a:xfrm>
            <a:custGeom>
              <a:avLst/>
              <a:gdLst/>
              <a:ahLst/>
              <a:cxnLst/>
              <a:rect r="r" b="b" t="t" l="l"/>
              <a:pathLst>
                <a:path h="822492" w="812800">
                  <a:moveTo>
                    <a:pt x="406400" y="0"/>
                  </a:moveTo>
                  <a:cubicBezTo>
                    <a:pt x="181951" y="0"/>
                    <a:pt x="0" y="184121"/>
                    <a:pt x="0" y="411246"/>
                  </a:cubicBezTo>
                  <a:cubicBezTo>
                    <a:pt x="0" y="638371"/>
                    <a:pt x="181951" y="822492"/>
                    <a:pt x="406400" y="822492"/>
                  </a:cubicBezTo>
                  <a:cubicBezTo>
                    <a:pt x="630849" y="822492"/>
                    <a:pt x="812800" y="638371"/>
                    <a:pt x="812800" y="411246"/>
                  </a:cubicBezTo>
                  <a:cubicBezTo>
                    <a:pt x="812800" y="18412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7109"/>
              <a:ext cx="660400" cy="668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61721">
            <a:off x="-1239398" y="2843537"/>
            <a:ext cx="6827095" cy="5419352"/>
          </a:xfrm>
          <a:custGeom>
            <a:avLst/>
            <a:gdLst/>
            <a:ahLst/>
            <a:cxnLst/>
            <a:rect r="r" b="b" t="t" l="l"/>
            <a:pathLst>
              <a:path h="5419352" w="6827095">
                <a:moveTo>
                  <a:pt x="0" y="0"/>
                </a:moveTo>
                <a:lnTo>
                  <a:pt x="6827095" y="0"/>
                </a:lnTo>
                <a:lnTo>
                  <a:pt x="6827095" y="5419352"/>
                </a:lnTo>
                <a:lnTo>
                  <a:pt x="0" y="5419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112492">
            <a:off x="15746397" y="7613652"/>
            <a:ext cx="3522734" cy="4945120"/>
          </a:xfrm>
          <a:custGeom>
            <a:avLst/>
            <a:gdLst/>
            <a:ahLst/>
            <a:cxnLst/>
            <a:rect r="r" b="b" t="t" l="l"/>
            <a:pathLst>
              <a:path h="4945120" w="3522734">
                <a:moveTo>
                  <a:pt x="0" y="0"/>
                </a:moveTo>
                <a:lnTo>
                  <a:pt x="3522733" y="0"/>
                </a:lnTo>
                <a:lnTo>
                  <a:pt x="3522733" y="4945120"/>
                </a:lnTo>
                <a:lnTo>
                  <a:pt x="0" y="494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078613">
            <a:off x="3540410" y="903816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2"/>
                </a:lnTo>
                <a:lnTo>
                  <a:pt x="0" y="2355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3096158" y="797594"/>
            <a:ext cx="9814242" cy="1067442"/>
            <a:chOff x="0" y="0"/>
            <a:chExt cx="2584821" cy="2811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84821" cy="281137"/>
            </a:xfrm>
            <a:custGeom>
              <a:avLst/>
              <a:gdLst/>
              <a:ahLst/>
              <a:cxnLst/>
              <a:rect r="r" b="b" t="t" l="l"/>
              <a:pathLst>
                <a:path h="281137" w="2584821">
                  <a:moveTo>
                    <a:pt x="14199" y="0"/>
                  </a:moveTo>
                  <a:lnTo>
                    <a:pt x="2570622" y="0"/>
                  </a:lnTo>
                  <a:cubicBezTo>
                    <a:pt x="2574388" y="0"/>
                    <a:pt x="2577999" y="1496"/>
                    <a:pt x="2580662" y="4159"/>
                  </a:cubicBezTo>
                  <a:cubicBezTo>
                    <a:pt x="2583325" y="6822"/>
                    <a:pt x="2584821" y="10433"/>
                    <a:pt x="2584821" y="14199"/>
                  </a:cubicBezTo>
                  <a:lnTo>
                    <a:pt x="2584821" y="266938"/>
                  </a:lnTo>
                  <a:cubicBezTo>
                    <a:pt x="2584821" y="270704"/>
                    <a:pt x="2583325" y="274315"/>
                    <a:pt x="2580662" y="276978"/>
                  </a:cubicBezTo>
                  <a:cubicBezTo>
                    <a:pt x="2577999" y="279641"/>
                    <a:pt x="2574388" y="281137"/>
                    <a:pt x="2570622" y="281137"/>
                  </a:cubicBezTo>
                  <a:lnTo>
                    <a:pt x="14199" y="281137"/>
                  </a:lnTo>
                  <a:cubicBezTo>
                    <a:pt x="10433" y="281137"/>
                    <a:pt x="6822" y="279641"/>
                    <a:pt x="4159" y="276978"/>
                  </a:cubicBezTo>
                  <a:cubicBezTo>
                    <a:pt x="1496" y="274315"/>
                    <a:pt x="0" y="270704"/>
                    <a:pt x="0" y="266938"/>
                  </a:cubicBezTo>
                  <a:lnTo>
                    <a:pt x="0" y="14199"/>
                  </a:lnTo>
                  <a:cubicBezTo>
                    <a:pt x="0" y="10433"/>
                    <a:pt x="1496" y="6822"/>
                    <a:pt x="4159" y="4159"/>
                  </a:cubicBezTo>
                  <a:cubicBezTo>
                    <a:pt x="6822" y="1496"/>
                    <a:pt x="10433" y="0"/>
                    <a:pt x="14199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8371B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84821" cy="31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7653200" y="1721767"/>
          <a:ext cx="7315200" cy="6908387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0626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71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71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71B4"/>
                    </a:solidFill>
                  </a:tcPr>
                </a:tc>
              </a:tr>
              <a:tr h="11769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Quality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Categorical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Label to indicate Clean(1) or Unclean(0)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  <a:tr h="11769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Hardness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Total amount of Metal in sample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  <a:tr h="11769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Solids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Total amount of Solids in sample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  <a:tr h="11769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Chloramines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Total amount of Chloramine in sample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  <a:tr h="11379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Sulfate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Total amount of Sulfate in sample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9612248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248731" y="1034326"/>
            <a:ext cx="771152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5.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918" y="815695"/>
            <a:ext cx="668716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9"/>
              </a:lnSpc>
              <a:spcBef>
                <a:spcPct val="0"/>
              </a:spcBef>
            </a:pPr>
            <a:r>
              <a:rPr lang="en-US" sz="6399">
                <a:solidFill>
                  <a:srgbClr val="494F90"/>
                </a:solidFill>
                <a:latin typeface="Childos Arabic Semi-Bold"/>
              </a:rPr>
              <a:t>Data Dictionary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5710">
            <a:off x="346672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0" y="0"/>
                </a:moveTo>
                <a:lnTo>
                  <a:pt x="3607581" y="0"/>
                </a:lnTo>
                <a:lnTo>
                  <a:pt x="3607581" y="3622346"/>
                </a:lnTo>
                <a:lnTo>
                  <a:pt x="0" y="3622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25710">
            <a:off x="7173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05925" y="9024929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18396" y="1331315"/>
            <a:ext cx="8384809" cy="7554324"/>
            <a:chOff x="0" y="0"/>
            <a:chExt cx="2288530" cy="2061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88530" cy="2061860"/>
            </a:xfrm>
            <a:custGeom>
              <a:avLst/>
              <a:gdLst/>
              <a:ahLst/>
              <a:cxnLst/>
              <a:rect r="r" b="b" t="t" l="l"/>
              <a:pathLst>
                <a:path h="2061860" w="2288530">
                  <a:moveTo>
                    <a:pt x="27700" y="0"/>
                  </a:moveTo>
                  <a:lnTo>
                    <a:pt x="2260831" y="0"/>
                  </a:lnTo>
                  <a:cubicBezTo>
                    <a:pt x="2268177" y="0"/>
                    <a:pt x="2275223" y="2918"/>
                    <a:pt x="2280417" y="8113"/>
                  </a:cubicBezTo>
                  <a:cubicBezTo>
                    <a:pt x="2285612" y="13308"/>
                    <a:pt x="2288530" y="20353"/>
                    <a:pt x="2288530" y="27700"/>
                  </a:cubicBezTo>
                  <a:lnTo>
                    <a:pt x="2288530" y="2034160"/>
                  </a:lnTo>
                  <a:cubicBezTo>
                    <a:pt x="2288530" y="2049458"/>
                    <a:pt x="2276129" y="2061860"/>
                    <a:pt x="2260831" y="2061860"/>
                  </a:cubicBezTo>
                  <a:lnTo>
                    <a:pt x="27700" y="2061860"/>
                  </a:lnTo>
                  <a:cubicBezTo>
                    <a:pt x="20353" y="2061860"/>
                    <a:pt x="13308" y="2058941"/>
                    <a:pt x="8113" y="2053747"/>
                  </a:cubicBezTo>
                  <a:cubicBezTo>
                    <a:pt x="2918" y="2048552"/>
                    <a:pt x="0" y="2041506"/>
                    <a:pt x="0" y="2034160"/>
                  </a:cubicBezTo>
                  <a:lnTo>
                    <a:pt x="0" y="27700"/>
                  </a:lnTo>
                  <a:cubicBezTo>
                    <a:pt x="0" y="12402"/>
                    <a:pt x="12402" y="0"/>
                    <a:pt x="27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288530" cy="2061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95015" y="744684"/>
            <a:ext cx="1364285" cy="1380553"/>
            <a:chOff x="0" y="0"/>
            <a:chExt cx="812800" cy="822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2492"/>
            </a:xfrm>
            <a:custGeom>
              <a:avLst/>
              <a:gdLst/>
              <a:ahLst/>
              <a:cxnLst/>
              <a:rect r="r" b="b" t="t" l="l"/>
              <a:pathLst>
                <a:path h="822492" w="812800">
                  <a:moveTo>
                    <a:pt x="406400" y="0"/>
                  </a:moveTo>
                  <a:cubicBezTo>
                    <a:pt x="181951" y="0"/>
                    <a:pt x="0" y="184121"/>
                    <a:pt x="0" y="411246"/>
                  </a:cubicBezTo>
                  <a:cubicBezTo>
                    <a:pt x="0" y="638371"/>
                    <a:pt x="181951" y="822492"/>
                    <a:pt x="406400" y="822492"/>
                  </a:cubicBezTo>
                  <a:cubicBezTo>
                    <a:pt x="630849" y="822492"/>
                    <a:pt x="812800" y="638371"/>
                    <a:pt x="812800" y="411246"/>
                  </a:cubicBezTo>
                  <a:cubicBezTo>
                    <a:pt x="812800" y="18412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7109"/>
              <a:ext cx="660400" cy="668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61721">
            <a:off x="-1239398" y="2843537"/>
            <a:ext cx="6827095" cy="5419352"/>
          </a:xfrm>
          <a:custGeom>
            <a:avLst/>
            <a:gdLst/>
            <a:ahLst/>
            <a:cxnLst/>
            <a:rect r="r" b="b" t="t" l="l"/>
            <a:pathLst>
              <a:path h="5419352" w="6827095">
                <a:moveTo>
                  <a:pt x="0" y="0"/>
                </a:moveTo>
                <a:lnTo>
                  <a:pt x="6827095" y="0"/>
                </a:lnTo>
                <a:lnTo>
                  <a:pt x="6827095" y="5419352"/>
                </a:lnTo>
                <a:lnTo>
                  <a:pt x="0" y="5419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112492">
            <a:off x="15746397" y="7613652"/>
            <a:ext cx="3522734" cy="4945120"/>
          </a:xfrm>
          <a:custGeom>
            <a:avLst/>
            <a:gdLst/>
            <a:ahLst/>
            <a:cxnLst/>
            <a:rect r="r" b="b" t="t" l="l"/>
            <a:pathLst>
              <a:path h="4945120" w="3522734">
                <a:moveTo>
                  <a:pt x="0" y="0"/>
                </a:moveTo>
                <a:lnTo>
                  <a:pt x="3522733" y="0"/>
                </a:lnTo>
                <a:lnTo>
                  <a:pt x="3522733" y="4945120"/>
                </a:lnTo>
                <a:lnTo>
                  <a:pt x="0" y="494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078613">
            <a:off x="3540410" y="903816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2"/>
                </a:lnTo>
                <a:lnTo>
                  <a:pt x="0" y="2355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3096158" y="797594"/>
            <a:ext cx="9814242" cy="1067442"/>
            <a:chOff x="0" y="0"/>
            <a:chExt cx="2584821" cy="2811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84821" cy="281137"/>
            </a:xfrm>
            <a:custGeom>
              <a:avLst/>
              <a:gdLst/>
              <a:ahLst/>
              <a:cxnLst/>
              <a:rect r="r" b="b" t="t" l="l"/>
              <a:pathLst>
                <a:path h="281137" w="2584821">
                  <a:moveTo>
                    <a:pt x="14199" y="0"/>
                  </a:moveTo>
                  <a:lnTo>
                    <a:pt x="2570622" y="0"/>
                  </a:lnTo>
                  <a:cubicBezTo>
                    <a:pt x="2574388" y="0"/>
                    <a:pt x="2577999" y="1496"/>
                    <a:pt x="2580662" y="4159"/>
                  </a:cubicBezTo>
                  <a:cubicBezTo>
                    <a:pt x="2583325" y="6822"/>
                    <a:pt x="2584821" y="10433"/>
                    <a:pt x="2584821" y="14199"/>
                  </a:cubicBezTo>
                  <a:lnTo>
                    <a:pt x="2584821" y="266938"/>
                  </a:lnTo>
                  <a:cubicBezTo>
                    <a:pt x="2584821" y="270704"/>
                    <a:pt x="2583325" y="274315"/>
                    <a:pt x="2580662" y="276978"/>
                  </a:cubicBezTo>
                  <a:cubicBezTo>
                    <a:pt x="2577999" y="279641"/>
                    <a:pt x="2574388" y="281137"/>
                    <a:pt x="2570622" y="281137"/>
                  </a:cubicBezTo>
                  <a:lnTo>
                    <a:pt x="14199" y="281137"/>
                  </a:lnTo>
                  <a:cubicBezTo>
                    <a:pt x="10433" y="281137"/>
                    <a:pt x="6822" y="279641"/>
                    <a:pt x="4159" y="276978"/>
                  </a:cubicBezTo>
                  <a:cubicBezTo>
                    <a:pt x="1496" y="274315"/>
                    <a:pt x="0" y="270704"/>
                    <a:pt x="0" y="266938"/>
                  </a:cubicBezTo>
                  <a:lnTo>
                    <a:pt x="0" y="14199"/>
                  </a:lnTo>
                  <a:cubicBezTo>
                    <a:pt x="0" y="10433"/>
                    <a:pt x="1496" y="6822"/>
                    <a:pt x="4159" y="4159"/>
                  </a:cubicBezTo>
                  <a:cubicBezTo>
                    <a:pt x="6822" y="1496"/>
                    <a:pt x="10433" y="0"/>
                    <a:pt x="14199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8371B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84821" cy="31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7648950" y="1590675"/>
          <a:ext cx="7315200" cy="7105650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8249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71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71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71B4"/>
                    </a:solidFill>
                  </a:tcPr>
                </a:tc>
              </a:tr>
              <a:tr h="1132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Ph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Label to indicate Clean(1) or Unclean(0)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  <a:tr h="1132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Conductivity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Total amount of Metal in sample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  <a:tr h="14409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organic Carbon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Total amount of Carbon in organic compounds in sample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  <a:tr h="14409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Trihalomethanes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Total amount of Trihalomethanes in sample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  <a:tr h="1132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Clarity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Coming Soon"/>
                        </a:rPr>
                        <a:t>Distance in decimeter(dm)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1EC"/>
                    </a:solidFill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9612248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248731" y="1034326"/>
            <a:ext cx="771152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6.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918" y="815695"/>
            <a:ext cx="6687166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9"/>
              </a:lnSpc>
              <a:spcBef>
                <a:spcPct val="0"/>
              </a:spcBef>
            </a:pPr>
            <a:r>
              <a:rPr lang="en-US" sz="6399">
                <a:solidFill>
                  <a:srgbClr val="494F90"/>
                </a:solidFill>
                <a:latin typeface="Childos Arabic Semi-Bold"/>
              </a:rPr>
              <a:t>Data Dictionary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84796" y="3051699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0" y="0"/>
                </a:moveTo>
                <a:lnTo>
                  <a:pt x="11108453" y="0"/>
                </a:lnTo>
                <a:lnTo>
                  <a:pt x="111084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891" y="526813"/>
            <a:ext cx="15452729" cy="9334862"/>
          </a:xfrm>
          <a:custGeom>
            <a:avLst/>
            <a:gdLst/>
            <a:ahLst/>
            <a:cxnLst/>
            <a:rect r="r" b="b" t="t" l="l"/>
            <a:pathLst>
              <a:path h="9334862" w="15452729">
                <a:moveTo>
                  <a:pt x="0" y="0"/>
                </a:moveTo>
                <a:lnTo>
                  <a:pt x="15452730" y="0"/>
                </a:lnTo>
                <a:lnTo>
                  <a:pt x="15452730" y="9334862"/>
                </a:lnTo>
                <a:lnTo>
                  <a:pt x="0" y="933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81059"/>
            <a:ext cx="1364285" cy="1392468"/>
            <a:chOff x="0" y="0"/>
            <a:chExt cx="812800" cy="8295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29590"/>
            </a:xfrm>
            <a:custGeom>
              <a:avLst/>
              <a:gdLst/>
              <a:ahLst/>
              <a:cxnLst/>
              <a:rect r="r" b="b" t="t" l="l"/>
              <a:pathLst>
                <a:path h="829590" w="812800">
                  <a:moveTo>
                    <a:pt x="406400" y="0"/>
                  </a:moveTo>
                  <a:cubicBezTo>
                    <a:pt x="181951" y="0"/>
                    <a:pt x="0" y="185710"/>
                    <a:pt x="0" y="414795"/>
                  </a:cubicBezTo>
                  <a:cubicBezTo>
                    <a:pt x="0" y="643880"/>
                    <a:pt x="181951" y="829590"/>
                    <a:pt x="406400" y="829590"/>
                  </a:cubicBezTo>
                  <a:cubicBezTo>
                    <a:pt x="630849" y="829590"/>
                    <a:pt x="812800" y="643880"/>
                    <a:pt x="812800" y="414795"/>
                  </a:cubicBezTo>
                  <a:cubicBezTo>
                    <a:pt x="812800" y="1857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7774"/>
              <a:ext cx="660400" cy="67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944352" y="757782"/>
            <a:ext cx="6858000" cy="7620000"/>
            <a:chOff x="0" y="0"/>
            <a:chExt cx="1806222" cy="2006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6222" cy="2006914"/>
            </a:xfrm>
            <a:custGeom>
              <a:avLst/>
              <a:gdLst/>
              <a:ahLst/>
              <a:cxnLst/>
              <a:rect r="r" b="b" t="t" l="l"/>
              <a:pathLst>
                <a:path h="2006914" w="1806222">
                  <a:moveTo>
                    <a:pt x="33867" y="0"/>
                  </a:moveTo>
                  <a:lnTo>
                    <a:pt x="1772356" y="0"/>
                  </a:lnTo>
                  <a:cubicBezTo>
                    <a:pt x="1791060" y="0"/>
                    <a:pt x="1806222" y="15163"/>
                    <a:pt x="1806222" y="33867"/>
                  </a:cubicBezTo>
                  <a:lnTo>
                    <a:pt x="1806222" y="1973047"/>
                  </a:lnTo>
                  <a:cubicBezTo>
                    <a:pt x="1806222" y="1982029"/>
                    <a:pt x="1802654" y="1990643"/>
                    <a:pt x="1796303" y="1996994"/>
                  </a:cubicBezTo>
                  <a:cubicBezTo>
                    <a:pt x="1789952" y="2003346"/>
                    <a:pt x="1781338" y="2006914"/>
                    <a:pt x="1772356" y="2006914"/>
                  </a:cubicBezTo>
                  <a:lnTo>
                    <a:pt x="33867" y="2006914"/>
                  </a:lnTo>
                  <a:cubicBezTo>
                    <a:pt x="24885" y="2006914"/>
                    <a:pt x="16271" y="2003346"/>
                    <a:pt x="9919" y="1996994"/>
                  </a:cubicBezTo>
                  <a:cubicBezTo>
                    <a:pt x="3568" y="1990643"/>
                    <a:pt x="0" y="1982029"/>
                    <a:pt x="0" y="1973047"/>
                  </a:cubicBezTo>
                  <a:lnTo>
                    <a:pt x="0" y="33867"/>
                  </a:lnTo>
                  <a:cubicBezTo>
                    <a:pt x="0" y="24885"/>
                    <a:pt x="3568" y="16271"/>
                    <a:pt x="9919" y="9919"/>
                  </a:cubicBezTo>
                  <a:cubicBezTo>
                    <a:pt x="16271" y="3568"/>
                    <a:pt x="24885" y="0"/>
                    <a:pt x="338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806222" cy="2006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529515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0" y="0"/>
                </a:moveTo>
                <a:lnTo>
                  <a:pt x="2410288" y="0"/>
                </a:lnTo>
                <a:lnTo>
                  <a:pt x="2410288" y="6180013"/>
                </a:lnTo>
                <a:lnTo>
                  <a:pt x="0" y="6180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625710">
            <a:off x="758748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354802" y="1028700"/>
            <a:ext cx="7305308" cy="3987513"/>
          </a:xfrm>
          <a:custGeom>
            <a:avLst/>
            <a:gdLst/>
            <a:ahLst/>
            <a:cxnLst/>
            <a:rect r="r" b="b" t="t" l="l"/>
            <a:pathLst>
              <a:path h="3987513" w="7305308">
                <a:moveTo>
                  <a:pt x="0" y="0"/>
                </a:moveTo>
                <a:lnTo>
                  <a:pt x="7305308" y="0"/>
                </a:lnTo>
                <a:lnTo>
                  <a:pt x="7305308" y="3987513"/>
                </a:lnTo>
                <a:lnTo>
                  <a:pt x="0" y="3987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B7B1EC"/>
            </a:solidFill>
            <a:prstDash val="sysDot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602415" y="5310200"/>
            <a:ext cx="3651122" cy="2816998"/>
          </a:xfrm>
          <a:custGeom>
            <a:avLst/>
            <a:gdLst/>
            <a:ahLst/>
            <a:cxnLst/>
            <a:rect r="r" b="b" t="t" l="l"/>
            <a:pathLst>
              <a:path h="2816998" w="3651122">
                <a:moveTo>
                  <a:pt x="0" y="0"/>
                </a:moveTo>
                <a:lnTo>
                  <a:pt x="3651122" y="0"/>
                </a:lnTo>
                <a:lnTo>
                  <a:pt x="3651122" y="2816998"/>
                </a:lnTo>
                <a:lnTo>
                  <a:pt x="0" y="2816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B7B1EC"/>
            </a:solidFill>
            <a:prstDash val="sysDot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475306" y="5310200"/>
            <a:ext cx="2963717" cy="2816998"/>
          </a:xfrm>
          <a:custGeom>
            <a:avLst/>
            <a:gdLst/>
            <a:ahLst/>
            <a:cxnLst/>
            <a:rect r="r" b="b" t="t" l="l"/>
            <a:pathLst>
              <a:path h="2816998" w="2963717">
                <a:moveTo>
                  <a:pt x="0" y="0"/>
                </a:moveTo>
                <a:lnTo>
                  <a:pt x="2963717" y="0"/>
                </a:lnTo>
                <a:lnTo>
                  <a:pt x="2963717" y="2816998"/>
                </a:lnTo>
                <a:lnTo>
                  <a:pt x="0" y="2816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B7B1EC"/>
            </a:solidFill>
            <a:prstDash val="sysDot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3429587" y="1198603"/>
            <a:ext cx="5887529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494F90"/>
                </a:solidFill>
                <a:latin typeface="Childos Arabic Semi-Bold"/>
              </a:rPr>
              <a:t>Data Information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2891" y="1376659"/>
            <a:ext cx="771152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7.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29587" y="4814533"/>
            <a:ext cx="5887529" cy="274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89">
                <a:solidFill>
                  <a:srgbClr val="737373"/>
                </a:solidFill>
                <a:latin typeface="Coming Soon"/>
              </a:rPr>
              <a:t>In our Dataset, we have:</a:t>
            </a:r>
          </a:p>
          <a:p>
            <a:pPr>
              <a:lnSpc>
                <a:spcPts val="2700"/>
              </a:lnSpc>
            </a:pP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 spc="89">
                <a:solidFill>
                  <a:srgbClr val="737373"/>
                </a:solidFill>
                <a:latin typeface="Coming Soon"/>
              </a:rPr>
              <a:t>A Target Variable: ("Quality") and 9 Features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 spc="89">
                <a:solidFill>
                  <a:srgbClr val="737373"/>
                </a:solidFill>
                <a:latin typeface="Coming Soon"/>
              </a:rPr>
              <a:t>Shape = (3276, 10)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 spc="89">
                <a:solidFill>
                  <a:srgbClr val="737373"/>
                </a:solidFill>
                <a:latin typeface="Coming Soon"/>
              </a:rPr>
              <a:t>categories with NA values are 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 spc="89">
                <a:solidFill>
                  <a:srgbClr val="737373"/>
                </a:solidFill>
                <a:latin typeface="Coming Soon"/>
              </a:rPr>
              <a:t>ph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 spc="89">
                <a:solidFill>
                  <a:srgbClr val="737373"/>
                </a:solidFill>
                <a:latin typeface="Coming Soon"/>
              </a:rPr>
              <a:t>Sulfate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 spc="89">
                <a:solidFill>
                  <a:srgbClr val="737373"/>
                </a:solidFill>
                <a:latin typeface="Coming Soon"/>
              </a:rPr>
              <a:t>Trihalomethanes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64371" y="2929892"/>
            <a:ext cx="4917058" cy="158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water_quality.shape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water_quality.info()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8371B4"/>
                </a:solidFill>
                <a:latin typeface="Coming Soon"/>
              </a:rPr>
              <a:t>water_quality.describe()</a:t>
            </a: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8371B4"/>
                </a:solidFill>
                <a:latin typeface="Coming Soon Semi-Bold"/>
              </a:rPr>
              <a:t>water_quality.isna().sum()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18399" y="2371346"/>
            <a:ext cx="5309906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FUNCTIONS USED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84796" y="3051699"/>
            <a:ext cx="11108453" cy="8229600"/>
          </a:xfrm>
          <a:custGeom>
            <a:avLst/>
            <a:gdLst/>
            <a:ahLst/>
            <a:cxnLst/>
            <a:rect r="r" b="b" t="t" l="l"/>
            <a:pathLst>
              <a:path h="8229600" w="11108453">
                <a:moveTo>
                  <a:pt x="0" y="0"/>
                </a:moveTo>
                <a:lnTo>
                  <a:pt x="11108453" y="0"/>
                </a:lnTo>
                <a:lnTo>
                  <a:pt x="111084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891" y="526813"/>
            <a:ext cx="15452729" cy="9334862"/>
          </a:xfrm>
          <a:custGeom>
            <a:avLst/>
            <a:gdLst/>
            <a:ahLst/>
            <a:cxnLst/>
            <a:rect r="r" b="b" t="t" l="l"/>
            <a:pathLst>
              <a:path h="9334862" w="15452729">
                <a:moveTo>
                  <a:pt x="0" y="0"/>
                </a:moveTo>
                <a:lnTo>
                  <a:pt x="15452730" y="0"/>
                </a:lnTo>
                <a:lnTo>
                  <a:pt x="15452730" y="9334862"/>
                </a:lnTo>
                <a:lnTo>
                  <a:pt x="0" y="933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81059"/>
            <a:ext cx="1364285" cy="1392468"/>
            <a:chOff x="0" y="0"/>
            <a:chExt cx="812800" cy="8295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29590"/>
            </a:xfrm>
            <a:custGeom>
              <a:avLst/>
              <a:gdLst/>
              <a:ahLst/>
              <a:cxnLst/>
              <a:rect r="r" b="b" t="t" l="l"/>
              <a:pathLst>
                <a:path h="829590" w="812800">
                  <a:moveTo>
                    <a:pt x="406400" y="0"/>
                  </a:moveTo>
                  <a:cubicBezTo>
                    <a:pt x="181951" y="0"/>
                    <a:pt x="0" y="185710"/>
                    <a:pt x="0" y="414795"/>
                  </a:cubicBezTo>
                  <a:cubicBezTo>
                    <a:pt x="0" y="643880"/>
                    <a:pt x="181951" y="829590"/>
                    <a:pt x="406400" y="829590"/>
                  </a:cubicBezTo>
                  <a:cubicBezTo>
                    <a:pt x="630849" y="829590"/>
                    <a:pt x="812800" y="643880"/>
                    <a:pt x="812800" y="414795"/>
                  </a:cubicBezTo>
                  <a:cubicBezTo>
                    <a:pt x="812800" y="1857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7774"/>
              <a:ext cx="660400" cy="67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944352" y="757782"/>
            <a:ext cx="6858000" cy="7620000"/>
            <a:chOff x="0" y="0"/>
            <a:chExt cx="1806222" cy="2006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6222" cy="2006914"/>
            </a:xfrm>
            <a:custGeom>
              <a:avLst/>
              <a:gdLst/>
              <a:ahLst/>
              <a:cxnLst/>
              <a:rect r="r" b="b" t="t" l="l"/>
              <a:pathLst>
                <a:path h="2006914" w="1806222">
                  <a:moveTo>
                    <a:pt x="33867" y="0"/>
                  </a:moveTo>
                  <a:lnTo>
                    <a:pt x="1772356" y="0"/>
                  </a:lnTo>
                  <a:cubicBezTo>
                    <a:pt x="1791060" y="0"/>
                    <a:pt x="1806222" y="15163"/>
                    <a:pt x="1806222" y="33867"/>
                  </a:cubicBezTo>
                  <a:lnTo>
                    <a:pt x="1806222" y="1973047"/>
                  </a:lnTo>
                  <a:cubicBezTo>
                    <a:pt x="1806222" y="1982029"/>
                    <a:pt x="1802654" y="1990643"/>
                    <a:pt x="1796303" y="1996994"/>
                  </a:cubicBezTo>
                  <a:cubicBezTo>
                    <a:pt x="1789952" y="2003346"/>
                    <a:pt x="1781338" y="2006914"/>
                    <a:pt x="1772356" y="2006914"/>
                  </a:cubicBezTo>
                  <a:lnTo>
                    <a:pt x="33867" y="2006914"/>
                  </a:lnTo>
                  <a:cubicBezTo>
                    <a:pt x="24885" y="2006914"/>
                    <a:pt x="16271" y="2003346"/>
                    <a:pt x="9919" y="1996994"/>
                  </a:cubicBezTo>
                  <a:cubicBezTo>
                    <a:pt x="3568" y="1990643"/>
                    <a:pt x="0" y="1982029"/>
                    <a:pt x="0" y="1973047"/>
                  </a:cubicBezTo>
                  <a:lnTo>
                    <a:pt x="0" y="33867"/>
                  </a:lnTo>
                  <a:cubicBezTo>
                    <a:pt x="0" y="24885"/>
                    <a:pt x="3568" y="16271"/>
                    <a:pt x="9919" y="9919"/>
                  </a:cubicBezTo>
                  <a:cubicBezTo>
                    <a:pt x="16271" y="3568"/>
                    <a:pt x="24885" y="0"/>
                    <a:pt x="338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806222" cy="2006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529515" y="4717345"/>
            <a:ext cx="2410288" cy="6180012"/>
          </a:xfrm>
          <a:custGeom>
            <a:avLst/>
            <a:gdLst/>
            <a:ahLst/>
            <a:cxnLst/>
            <a:rect r="r" b="b" t="t" l="l"/>
            <a:pathLst>
              <a:path h="6180012" w="2410288">
                <a:moveTo>
                  <a:pt x="0" y="0"/>
                </a:moveTo>
                <a:lnTo>
                  <a:pt x="2410288" y="0"/>
                </a:lnTo>
                <a:lnTo>
                  <a:pt x="2410288" y="6180013"/>
                </a:lnTo>
                <a:lnTo>
                  <a:pt x="0" y="6180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625710">
            <a:off x="758748" y="8050502"/>
            <a:ext cx="3607581" cy="3622346"/>
          </a:xfrm>
          <a:custGeom>
            <a:avLst/>
            <a:gdLst/>
            <a:ahLst/>
            <a:cxnLst/>
            <a:rect r="r" b="b" t="t" l="l"/>
            <a:pathLst>
              <a:path h="3622346" w="3607581">
                <a:moveTo>
                  <a:pt x="3607581" y="0"/>
                </a:moveTo>
                <a:lnTo>
                  <a:pt x="0" y="0"/>
                </a:lnTo>
                <a:lnTo>
                  <a:pt x="0" y="3622346"/>
                </a:lnTo>
                <a:lnTo>
                  <a:pt x="3607581" y="3622346"/>
                </a:lnTo>
                <a:lnTo>
                  <a:pt x="360758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944739" y="9024929"/>
            <a:ext cx="4064000" cy="635000"/>
            <a:chOff x="0" y="0"/>
            <a:chExt cx="1070354" cy="1672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188155" y="905770"/>
            <a:ext cx="5090573" cy="3690270"/>
          </a:xfrm>
          <a:custGeom>
            <a:avLst/>
            <a:gdLst/>
            <a:ahLst/>
            <a:cxnLst/>
            <a:rect r="r" b="b" t="t" l="l"/>
            <a:pathLst>
              <a:path h="3690270" w="5090573">
                <a:moveTo>
                  <a:pt x="0" y="0"/>
                </a:moveTo>
                <a:lnTo>
                  <a:pt x="5090572" y="0"/>
                </a:lnTo>
                <a:lnTo>
                  <a:pt x="5090572" y="3690271"/>
                </a:lnTo>
                <a:lnTo>
                  <a:pt x="0" y="3690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4219336" y="3659536"/>
            <a:ext cx="618659" cy="218077"/>
          </a:xfrm>
          <a:custGeom>
            <a:avLst/>
            <a:gdLst/>
            <a:ahLst/>
            <a:cxnLst/>
            <a:rect r="r" b="b" t="t" l="l"/>
            <a:pathLst>
              <a:path h="218077" w="618659">
                <a:moveTo>
                  <a:pt x="0" y="0"/>
                </a:moveTo>
                <a:lnTo>
                  <a:pt x="618659" y="0"/>
                </a:lnTo>
                <a:lnTo>
                  <a:pt x="618659" y="218077"/>
                </a:lnTo>
                <a:lnTo>
                  <a:pt x="0" y="218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1396723" y="3692907"/>
            <a:ext cx="721735" cy="254412"/>
          </a:xfrm>
          <a:custGeom>
            <a:avLst/>
            <a:gdLst/>
            <a:ahLst/>
            <a:cxnLst/>
            <a:rect r="r" b="b" t="t" l="l"/>
            <a:pathLst>
              <a:path h="254412" w="721735">
                <a:moveTo>
                  <a:pt x="0" y="0"/>
                </a:moveTo>
                <a:lnTo>
                  <a:pt x="721735" y="0"/>
                </a:lnTo>
                <a:lnTo>
                  <a:pt x="721735" y="254411"/>
                </a:lnTo>
                <a:lnTo>
                  <a:pt x="0" y="2544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2573406" y="3765384"/>
            <a:ext cx="763203" cy="269029"/>
          </a:xfrm>
          <a:custGeom>
            <a:avLst/>
            <a:gdLst/>
            <a:ahLst/>
            <a:cxnLst/>
            <a:rect r="r" b="b" t="t" l="l"/>
            <a:pathLst>
              <a:path h="269029" w="763203">
                <a:moveTo>
                  <a:pt x="0" y="0"/>
                </a:moveTo>
                <a:lnTo>
                  <a:pt x="763203" y="0"/>
                </a:lnTo>
                <a:lnTo>
                  <a:pt x="763203" y="269029"/>
                </a:lnTo>
                <a:lnTo>
                  <a:pt x="0" y="269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20493" y="1840583"/>
            <a:ext cx="390009" cy="295919"/>
          </a:xfrm>
          <a:custGeom>
            <a:avLst/>
            <a:gdLst/>
            <a:ahLst/>
            <a:cxnLst/>
            <a:rect r="r" b="b" t="t" l="l"/>
            <a:pathLst>
              <a:path h="295919" w="390009">
                <a:moveTo>
                  <a:pt x="0" y="0"/>
                </a:moveTo>
                <a:lnTo>
                  <a:pt x="390009" y="0"/>
                </a:lnTo>
                <a:lnTo>
                  <a:pt x="390009" y="295919"/>
                </a:lnTo>
                <a:lnTo>
                  <a:pt x="0" y="295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30385" y="1777293"/>
            <a:ext cx="390009" cy="295919"/>
          </a:xfrm>
          <a:custGeom>
            <a:avLst/>
            <a:gdLst/>
            <a:ahLst/>
            <a:cxnLst/>
            <a:rect r="r" b="b" t="t" l="l"/>
            <a:pathLst>
              <a:path h="295919" w="390009">
                <a:moveTo>
                  <a:pt x="0" y="0"/>
                </a:moveTo>
                <a:lnTo>
                  <a:pt x="390008" y="0"/>
                </a:lnTo>
                <a:lnTo>
                  <a:pt x="390008" y="295919"/>
                </a:lnTo>
                <a:lnTo>
                  <a:pt x="0" y="295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333661" y="1777293"/>
            <a:ext cx="390009" cy="295919"/>
          </a:xfrm>
          <a:custGeom>
            <a:avLst/>
            <a:gdLst/>
            <a:ahLst/>
            <a:cxnLst/>
            <a:rect r="r" b="b" t="t" l="l"/>
            <a:pathLst>
              <a:path h="295919" w="390009">
                <a:moveTo>
                  <a:pt x="0" y="0"/>
                </a:moveTo>
                <a:lnTo>
                  <a:pt x="390009" y="0"/>
                </a:lnTo>
                <a:lnTo>
                  <a:pt x="390009" y="295919"/>
                </a:lnTo>
                <a:lnTo>
                  <a:pt x="0" y="295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188155" y="4717345"/>
            <a:ext cx="5090573" cy="3549532"/>
          </a:xfrm>
          <a:custGeom>
            <a:avLst/>
            <a:gdLst/>
            <a:ahLst/>
            <a:cxnLst/>
            <a:rect r="r" b="b" t="t" l="l"/>
            <a:pathLst>
              <a:path h="3549532" w="5090573">
                <a:moveTo>
                  <a:pt x="0" y="0"/>
                </a:moveTo>
                <a:lnTo>
                  <a:pt x="5090572" y="0"/>
                </a:lnTo>
                <a:lnTo>
                  <a:pt x="5090572" y="3549532"/>
                </a:lnTo>
                <a:lnTo>
                  <a:pt x="0" y="3549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429587" y="1189078"/>
            <a:ext cx="5887529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494F90"/>
                </a:solidFill>
                <a:latin typeface="Childos Arabic Semi-Bold"/>
              </a:rPr>
              <a:t>Feature Engineering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2891" y="1376659"/>
            <a:ext cx="771152" cy="8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6045">
                <a:solidFill>
                  <a:srgbClr val="F6F3F8"/>
                </a:solidFill>
                <a:latin typeface="Childos Arabic Semi-Bold"/>
              </a:rPr>
              <a:t>8.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71330" y="3516372"/>
            <a:ext cx="6004043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89">
                <a:solidFill>
                  <a:srgbClr val="737373"/>
                </a:solidFill>
                <a:latin typeface="Coming Soon"/>
              </a:rPr>
              <a:t>Solids has a linear relationship to the Conductivity of water. Higher gradient will lead to higher ions in water which is harmful towards the human body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14823" y="3005832"/>
            <a:ext cx="4917058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  <a:ea typeface="Coming Soon"/>
              </a:rPr>
              <a:t>TDS(mg/L) = KE × EC(μS/cm)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51062" y="916459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18399" y="2187512"/>
            <a:ext cx="5309906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3600">
                <a:solidFill>
                  <a:srgbClr val="8371B4"/>
                </a:solidFill>
                <a:latin typeface="Childos Arabic Semi-Bold"/>
              </a:rPr>
              <a:t>New Feature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30953" y="7494784"/>
            <a:ext cx="6286164" cy="77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64"/>
              </a:lnSpc>
            </a:pPr>
            <a:r>
              <a:rPr lang="en-US" sz="1376" spc="68">
                <a:solidFill>
                  <a:srgbClr val="737373"/>
                </a:solidFill>
                <a:latin typeface="Coming Soon"/>
              </a:rPr>
              <a:t>Source:</a:t>
            </a:r>
          </a:p>
          <a:p>
            <a:pPr marL="297092" indent="-148546" lvl="1">
              <a:lnSpc>
                <a:spcPts val="2064"/>
              </a:lnSpc>
              <a:buFont typeface="Arial"/>
              <a:buChar char="•"/>
            </a:pPr>
            <a:r>
              <a:rPr lang="en-US" sz="1376" spc="68">
                <a:solidFill>
                  <a:srgbClr val="737373"/>
                </a:solidFill>
                <a:latin typeface="Coming Soon"/>
              </a:rPr>
              <a:t>https://iopscience.iop.org/article/10.1088/1755-1315/118/1/012019/pdf</a:t>
            </a:r>
          </a:p>
          <a:p>
            <a:pPr marL="297092" indent="-148546" lvl="1">
              <a:lnSpc>
                <a:spcPts val="2064"/>
              </a:lnSpc>
              <a:buFont typeface="Arial"/>
              <a:buChar char="•"/>
            </a:pPr>
            <a:r>
              <a:rPr lang="en-US" sz="1376" spc="68">
                <a:solidFill>
                  <a:srgbClr val="737373"/>
                </a:solidFill>
                <a:latin typeface="Coming Soon"/>
              </a:rPr>
              <a:t>https://dergipark.org.tr/tr/download/article-file/215448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10800000">
            <a:off x="10711825" y="6042515"/>
            <a:ext cx="593827" cy="209324"/>
          </a:xfrm>
          <a:custGeom>
            <a:avLst/>
            <a:gdLst/>
            <a:ahLst/>
            <a:cxnLst/>
            <a:rect r="r" b="b" t="t" l="l"/>
            <a:pathLst>
              <a:path h="209324" w="593827">
                <a:moveTo>
                  <a:pt x="0" y="0"/>
                </a:moveTo>
                <a:lnTo>
                  <a:pt x="593827" y="0"/>
                </a:lnTo>
                <a:lnTo>
                  <a:pt x="593827" y="209323"/>
                </a:lnTo>
                <a:lnTo>
                  <a:pt x="0" y="209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10602415" y="6873189"/>
            <a:ext cx="661441" cy="233158"/>
          </a:xfrm>
          <a:custGeom>
            <a:avLst/>
            <a:gdLst/>
            <a:ahLst/>
            <a:cxnLst/>
            <a:rect r="r" b="b" t="t" l="l"/>
            <a:pathLst>
              <a:path h="233158" w="661441">
                <a:moveTo>
                  <a:pt x="0" y="0"/>
                </a:moveTo>
                <a:lnTo>
                  <a:pt x="661441" y="0"/>
                </a:lnTo>
                <a:lnTo>
                  <a:pt x="661441" y="233158"/>
                </a:lnTo>
                <a:lnTo>
                  <a:pt x="0" y="2331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10771480" y="6318548"/>
            <a:ext cx="492376" cy="173563"/>
          </a:xfrm>
          <a:custGeom>
            <a:avLst/>
            <a:gdLst/>
            <a:ahLst/>
            <a:cxnLst/>
            <a:rect r="r" b="b" t="t" l="l"/>
            <a:pathLst>
              <a:path h="173563" w="492376">
                <a:moveTo>
                  <a:pt x="0" y="0"/>
                </a:moveTo>
                <a:lnTo>
                  <a:pt x="492376" y="0"/>
                </a:lnTo>
                <a:lnTo>
                  <a:pt x="492376" y="173563"/>
                </a:lnTo>
                <a:lnTo>
                  <a:pt x="0" y="1735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352535" y="5428992"/>
            <a:ext cx="5887529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89">
                <a:solidFill>
                  <a:srgbClr val="737373"/>
                </a:solidFill>
                <a:latin typeface="Coming Soon"/>
              </a:rPr>
              <a:t>Trihalomethanes has a linear relationship to the Organic Carbon in the water. Higher gradient will lead to higher concentration of toxic chlorine water in water.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14823" y="4916805"/>
            <a:ext cx="4917058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spc="105">
                <a:solidFill>
                  <a:srgbClr val="8371B4"/>
                </a:solidFill>
                <a:latin typeface="Coming Soon"/>
                <a:ea typeface="Coming Soon"/>
              </a:rPr>
              <a:t>THM = k(pH − a)Cl2^{mtn} × TOC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453" y="420228"/>
            <a:ext cx="15629168" cy="9441447"/>
          </a:xfrm>
          <a:custGeom>
            <a:avLst/>
            <a:gdLst/>
            <a:ahLst/>
            <a:cxnLst/>
            <a:rect r="r" b="b" t="t" l="l"/>
            <a:pathLst>
              <a:path h="9441447" w="15629168">
                <a:moveTo>
                  <a:pt x="0" y="0"/>
                </a:moveTo>
                <a:lnTo>
                  <a:pt x="15629168" y="0"/>
                </a:lnTo>
                <a:lnTo>
                  <a:pt x="15629168" y="9441447"/>
                </a:lnTo>
                <a:lnTo>
                  <a:pt x="0" y="944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7570910">
            <a:off x="-806302" y="3480842"/>
            <a:ext cx="10252824" cy="8229600"/>
          </a:xfrm>
          <a:custGeom>
            <a:avLst/>
            <a:gdLst/>
            <a:ahLst/>
            <a:cxnLst/>
            <a:rect r="r" b="b" t="t" l="l"/>
            <a:pathLst>
              <a:path h="8229600" w="10252824">
                <a:moveTo>
                  <a:pt x="10252824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252824" y="0"/>
                </a:lnTo>
                <a:lnTo>
                  <a:pt x="10252824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52491" y="5564832"/>
            <a:ext cx="9907418" cy="11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7"/>
              </a:lnSpc>
              <a:spcBef>
                <a:spcPct val="0"/>
              </a:spcBef>
            </a:pPr>
            <a:r>
              <a:rPr lang="en-US" sz="7571">
                <a:solidFill>
                  <a:srgbClr val="494F90"/>
                </a:solidFill>
                <a:latin typeface="Childos Arabic Semi-Bold"/>
              </a:rPr>
              <a:t>Dataset Processing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766824" y="8876558"/>
            <a:ext cx="4064000" cy="635000"/>
            <a:chOff x="0" y="0"/>
            <a:chExt cx="1070354" cy="167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354" cy="167243"/>
            </a:xfrm>
            <a:custGeom>
              <a:avLst/>
              <a:gdLst/>
              <a:ahLst/>
              <a:cxnLst/>
              <a:rect r="r" b="b" t="t" l="l"/>
              <a:pathLst>
                <a:path h="167243" w="1070354">
                  <a:moveTo>
                    <a:pt x="83621" y="0"/>
                  </a:moveTo>
                  <a:lnTo>
                    <a:pt x="986733" y="0"/>
                  </a:lnTo>
                  <a:cubicBezTo>
                    <a:pt x="1032915" y="0"/>
                    <a:pt x="1070354" y="37439"/>
                    <a:pt x="1070354" y="83621"/>
                  </a:cubicBezTo>
                  <a:lnTo>
                    <a:pt x="1070354" y="83621"/>
                  </a:lnTo>
                  <a:cubicBezTo>
                    <a:pt x="1070354" y="105799"/>
                    <a:pt x="1061544" y="127069"/>
                    <a:pt x="1045862" y="142751"/>
                  </a:cubicBezTo>
                  <a:cubicBezTo>
                    <a:pt x="1030180" y="158433"/>
                    <a:pt x="1008910" y="167243"/>
                    <a:pt x="986733" y="167243"/>
                  </a:cubicBezTo>
                  <a:lnTo>
                    <a:pt x="83621" y="167243"/>
                  </a:lnTo>
                  <a:cubicBezTo>
                    <a:pt x="61444" y="167243"/>
                    <a:pt x="40174" y="158433"/>
                    <a:pt x="24492" y="142751"/>
                  </a:cubicBezTo>
                  <a:cubicBezTo>
                    <a:pt x="8810" y="127069"/>
                    <a:pt x="0" y="105799"/>
                    <a:pt x="0" y="83621"/>
                  </a:cubicBezTo>
                  <a:lnTo>
                    <a:pt x="0" y="83621"/>
                  </a:lnTo>
                  <a:cubicBezTo>
                    <a:pt x="0" y="61444"/>
                    <a:pt x="8810" y="40174"/>
                    <a:pt x="24492" y="24492"/>
                  </a:cubicBezTo>
                  <a:cubicBezTo>
                    <a:pt x="40174" y="8810"/>
                    <a:pt x="61444" y="0"/>
                    <a:pt x="83621" y="0"/>
                  </a:cubicBezTo>
                  <a:close/>
                </a:path>
              </a:pathLst>
            </a:custGeom>
            <a:solidFill>
              <a:srgbClr val="C9BC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70354" cy="167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73148" y="9016228"/>
            <a:ext cx="325135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227" spc="222">
                <a:solidFill>
                  <a:srgbClr val="494F90"/>
                </a:solidFill>
                <a:latin typeface="Coming Soon"/>
              </a:rPr>
              <a:t>Classification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026844">
            <a:off x="6193398" y="440728"/>
            <a:ext cx="3154503" cy="2355362"/>
          </a:xfrm>
          <a:custGeom>
            <a:avLst/>
            <a:gdLst/>
            <a:ahLst/>
            <a:cxnLst/>
            <a:rect r="r" b="b" t="t" l="l"/>
            <a:pathLst>
              <a:path h="2355362" w="3154503">
                <a:moveTo>
                  <a:pt x="0" y="0"/>
                </a:moveTo>
                <a:lnTo>
                  <a:pt x="3154503" y="0"/>
                </a:lnTo>
                <a:lnTo>
                  <a:pt x="3154503" y="2355363"/>
                </a:lnTo>
                <a:lnTo>
                  <a:pt x="0" y="2355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22750">
            <a:off x="15354412" y="-1105870"/>
            <a:ext cx="3809776" cy="4630199"/>
          </a:xfrm>
          <a:custGeom>
            <a:avLst/>
            <a:gdLst/>
            <a:ahLst/>
            <a:cxnLst/>
            <a:rect r="r" b="b" t="t" l="l"/>
            <a:pathLst>
              <a:path h="4630199" w="3809776">
                <a:moveTo>
                  <a:pt x="0" y="0"/>
                </a:moveTo>
                <a:lnTo>
                  <a:pt x="3809776" y="0"/>
                </a:lnTo>
                <a:lnTo>
                  <a:pt x="3809776" y="4630199"/>
                </a:lnTo>
                <a:lnTo>
                  <a:pt x="0" y="4630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667737" y="2683534"/>
            <a:ext cx="2719331" cy="2722664"/>
            <a:chOff x="0" y="0"/>
            <a:chExt cx="871176" cy="872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1176" cy="872244"/>
            </a:xfrm>
            <a:custGeom>
              <a:avLst/>
              <a:gdLst/>
              <a:ahLst/>
              <a:cxnLst/>
              <a:rect r="r" b="b" t="t" l="l"/>
              <a:pathLst>
                <a:path h="872244" w="871176">
                  <a:moveTo>
                    <a:pt x="435588" y="0"/>
                  </a:moveTo>
                  <a:cubicBezTo>
                    <a:pt x="195019" y="0"/>
                    <a:pt x="0" y="195258"/>
                    <a:pt x="0" y="436122"/>
                  </a:cubicBezTo>
                  <a:cubicBezTo>
                    <a:pt x="0" y="676985"/>
                    <a:pt x="195019" y="872244"/>
                    <a:pt x="435588" y="872244"/>
                  </a:cubicBezTo>
                  <a:cubicBezTo>
                    <a:pt x="676156" y="872244"/>
                    <a:pt x="871176" y="676985"/>
                    <a:pt x="871176" y="436122"/>
                  </a:cubicBezTo>
                  <a:cubicBezTo>
                    <a:pt x="871176" y="195258"/>
                    <a:pt x="676156" y="0"/>
                    <a:pt x="435588" y="0"/>
                  </a:cubicBezTo>
                  <a:close/>
                </a:path>
              </a:pathLst>
            </a:custGeom>
            <a:solidFill>
              <a:srgbClr val="494F9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673" y="81773"/>
              <a:ext cx="707830" cy="708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139593" y="3262434"/>
            <a:ext cx="1775618" cy="167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3"/>
              </a:lnSpc>
            </a:pPr>
            <a:r>
              <a:rPr lang="en-US" sz="11843">
                <a:solidFill>
                  <a:srgbClr val="F6F3F8"/>
                </a:solidFill>
                <a:latin typeface="Childos Arabic Semi-Bold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DAF0gefnJSw</dc:identifier>
  <dcterms:modified xsi:type="dcterms:W3CDTF">2011-08-01T06:04:30Z</dcterms:modified>
  <cp:revision>1</cp:revision>
  <dc:title>Presented by PinPin</dc:title>
</cp:coreProperties>
</file>